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3" r:id="rId4"/>
    <p:sldId id="304" r:id="rId5"/>
    <p:sldId id="305" r:id="rId6"/>
    <p:sldId id="306" r:id="rId7"/>
    <p:sldId id="264" r:id="rId8"/>
    <p:sldId id="292" r:id="rId9"/>
    <p:sldId id="293" r:id="rId10"/>
    <p:sldId id="263" r:id="rId11"/>
    <p:sldId id="260" r:id="rId12"/>
    <p:sldId id="266" r:id="rId13"/>
    <p:sldId id="278" r:id="rId14"/>
    <p:sldId id="277" r:id="rId15"/>
    <p:sldId id="276" r:id="rId16"/>
    <p:sldId id="274" r:id="rId17"/>
    <p:sldId id="272" r:id="rId18"/>
    <p:sldId id="267" r:id="rId19"/>
    <p:sldId id="279" r:id="rId20"/>
    <p:sldId id="288" r:id="rId21"/>
    <p:sldId id="285" r:id="rId22"/>
    <p:sldId id="28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51" autoAdjust="0"/>
  </p:normalViewPr>
  <p:slideViewPr>
    <p:cSldViewPr snapToGrid="0">
      <p:cViewPr varScale="1">
        <p:scale>
          <a:sx n="42" d="100"/>
          <a:sy n="42" d="100"/>
        </p:scale>
        <p:origin x="7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1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9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3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9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7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6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9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3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3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46DF-4E39-4E10-A392-C10408CC98B3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B5BFD-A2F1-468A-AC9F-0070E6ECB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dle.com/scannerpro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www.theverge.com/2015/4/2/8329713/microsoft-office-lens-app-iphone-androi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f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hyperlink" Target="https://elearning.hse.ru/mirror/pubs/share/35217228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google.ru/intl/ru/form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goformativ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dropbox.com/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edpuzz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fif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fif"/><Relationship Id="rId2" Type="http://schemas.openxmlformats.org/officeDocument/2006/relationships/hyperlink" Target="https://onlinetestpad.com/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acadly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kahoot.com/schools/distance-learnin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onedrive.live.com/about/ru-ru/" TargetMode="External"/><Relationship Id="rId7" Type="http://schemas.openxmlformats.org/officeDocument/2006/relationships/image" Target="../media/image47.png"/><Relationship Id="rId2" Type="http://schemas.openxmlformats.org/officeDocument/2006/relationships/hyperlink" Target="https://www.google.com/driv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hse.ru/e-resources" TargetMode="External"/><Relationship Id="rId5" Type="http://schemas.openxmlformats.org/officeDocument/2006/relationships/hyperlink" Target="https://disk.yandex.ru/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s://www.dropbox.com/ru/" TargetMode="External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jfif"/><Relationship Id="rId4" Type="http://schemas.openxmlformats.org/officeDocument/2006/relationships/image" Target="../media/image4.jf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hysicslab.com/" TargetMode="External"/><Relationship Id="rId2" Type="http://schemas.openxmlformats.org/officeDocument/2006/relationships/hyperlink" Target="https://www.labxchang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labs.stanford.edu/" TargetMode="External"/><Relationship Id="rId2" Type="http://schemas.openxmlformats.org/officeDocument/2006/relationships/hyperlink" Target="https://www.acs.org/content/acs/en/education/students/highschool/chemistryclubs/activities/simulation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.magnet.fsu.edu/primer/virtual/virtual.html" TargetMode="External"/><Relationship Id="rId2" Type="http://schemas.openxmlformats.org/officeDocument/2006/relationships/hyperlink" Target="https://www.biointeractive.org/classroom-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inar.ru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fif"/><Relationship Id="rId4" Type="http://schemas.openxmlformats.org/officeDocument/2006/relationships/hyperlink" Target="https://products.office.com/ru-ru/microsoft-teams/group-chat-software?market=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fif"/><Relationship Id="rId3" Type="http://schemas.openxmlformats.org/officeDocument/2006/relationships/hyperlink" Target="https://www.cisco.com/c/ru_ru/products/conferencing/index.html?dtid=pseggl000183&amp;oid=0&amp;ccid=cc000703&amp;gclid=Cj0KCQjwx7zzBRCcARIsABPRscPnswMr1cF2uSuOpYrsh3tguZYh5AILu4VIeLy4u83SClbHZGF_XNUaAgz3EALw_wcB&amp;gclsrc=aw.ds" TargetMode="External"/><Relationship Id="rId7" Type="http://schemas.openxmlformats.org/officeDocument/2006/relationships/image" Target="../media/image28.jfif"/><Relationship Id="rId2" Type="http://schemas.openxmlformats.org/officeDocument/2006/relationships/hyperlink" Target="https://www.skype.com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fif"/><Relationship Id="rId5" Type="http://schemas.openxmlformats.org/officeDocument/2006/relationships/image" Target="../media/image26.jfi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49290"/>
            <a:ext cx="9144000" cy="3195754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</a:t>
            </a:r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                                    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   Подготовила: </a:t>
            </a:r>
            <a:r>
              <a:rPr lang="ru-RU" dirty="0" err="1" smtClean="0"/>
              <a:t>м.э.н</a:t>
            </a:r>
            <a:r>
              <a:rPr lang="ru-RU" dirty="0" smtClean="0"/>
              <a:t>., преподаватель кафедры </a:t>
            </a:r>
          </a:p>
          <a:p>
            <a:pPr algn="r"/>
            <a:r>
              <a:rPr lang="ru-RU" dirty="0" smtClean="0"/>
              <a:t>             истории Казахстана и СПД </a:t>
            </a:r>
          </a:p>
          <a:p>
            <a:pPr algn="r"/>
            <a:r>
              <a:rPr lang="ru-RU" dirty="0" smtClean="0"/>
              <a:t> Бахыт </a:t>
            </a:r>
            <a:r>
              <a:rPr lang="ru-RU" dirty="0" err="1" smtClean="0"/>
              <a:t>Баяновна</a:t>
            </a:r>
            <a:r>
              <a:rPr lang="ru-RU" dirty="0" smtClean="0"/>
              <a:t> Рысбекова </a:t>
            </a:r>
            <a:endParaRPr lang="ru-RU" dirty="0"/>
          </a:p>
        </p:txBody>
      </p:sp>
      <p:pic>
        <p:nvPicPr>
          <p:cNvPr id="4" name="Рисунок 3" descr="Медицинский Университет Караганд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787090"/>
            <a:ext cx="3476625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1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5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3600" b="1" cap="all" dirty="0" smtClean="0"/>
              <a:t>как </a:t>
            </a:r>
            <a:r>
              <a:rPr lang="ru-RU" sz="3600" b="1" cap="all" dirty="0" smtClean="0"/>
              <a:t>ЗАПИСАТЬ </a:t>
            </a:r>
            <a:r>
              <a:rPr lang="ru-RU" sz="3600" b="1" cap="all" dirty="0"/>
              <a:t>ПРЕЗЕНТАЦИЮ ИЛИ ЛЕКЦИЮ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62" y="1052186"/>
            <a:ext cx="5086611" cy="54613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Microsoft</a:t>
            </a:r>
            <a:r>
              <a:rPr lang="ru-RU" b="1" dirty="0" smtClean="0"/>
              <a:t> </a:t>
            </a:r>
            <a:r>
              <a:rPr lang="ru-RU" b="1" dirty="0" err="1"/>
              <a:t>PowerPoint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Как записывать комментарии: </a:t>
            </a:r>
          </a:p>
          <a:p>
            <a:pPr marL="0" indent="0">
              <a:buNone/>
            </a:pPr>
            <a:r>
              <a:rPr lang="ru-RU" dirty="0"/>
              <a:t>1. Откройте вкладку «Показ слайдов» в </a:t>
            </a:r>
            <a:r>
              <a:rPr lang="ru-RU" dirty="0" err="1"/>
              <a:t>PowerPoint</a:t>
            </a:r>
            <a:r>
              <a:rPr lang="ru-RU" dirty="0"/>
              <a:t> и установите флажок «Воспроизвести комментарии». </a:t>
            </a:r>
          </a:p>
          <a:p>
            <a:pPr marL="0" indent="0">
              <a:buNone/>
            </a:pPr>
            <a:r>
              <a:rPr lang="ru-RU" dirty="0"/>
              <a:t>2. Нажмите кнопку «Запись слайд-шоу», чтобы войти в режим слайд-шоу, при котором запись начнется автоматически. </a:t>
            </a:r>
          </a:p>
          <a:p>
            <a:pPr marL="0" indent="0">
              <a:buNone/>
            </a:pPr>
            <a:r>
              <a:rPr lang="ru-RU" dirty="0"/>
              <a:t>3. По завершении нажмите кнопку «Завершить слайд-шоу» в левом верхнем углу экрана. Чтобы экспортировать запись в виде файла фильма, выберите «Файл» &gt; «Экспорт», затем выберите MP4 в раскрывающемся меню «Формат файла». </a:t>
            </a:r>
          </a:p>
          <a:p>
            <a:pPr marL="0" indent="0">
              <a:buNone/>
            </a:pPr>
            <a:r>
              <a:rPr lang="ru-RU" dirty="0"/>
              <a:t>4. Убедитесь, что установлен флажок «Использовать записанные </a:t>
            </a:r>
            <a:r>
              <a:rPr lang="ru-RU" dirty="0" err="1"/>
              <a:t>тайминги</a:t>
            </a:r>
            <a:r>
              <a:rPr lang="ru-RU" dirty="0"/>
              <a:t> и комментарии»)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73" y="1052186"/>
            <a:ext cx="6388275" cy="54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2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как </a:t>
            </a:r>
            <a:r>
              <a:rPr lang="ru-RU" b="1" cap="all" dirty="0"/>
              <a:t>ЗАПИСАТЬ ПРЕЗЕНТАЦИЮ ИЛИ ЛЕКЦИЮ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51" y="889347"/>
            <a:ext cx="5813120" cy="50730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Иллюстрации</a:t>
            </a:r>
          </a:p>
          <a:p>
            <a:pPr marL="0" indent="0">
              <a:buNone/>
            </a:pPr>
            <a:r>
              <a:rPr lang="ru-RU" dirty="0" smtClean="0"/>
              <a:t>      Если </a:t>
            </a:r>
            <a:r>
              <a:rPr lang="ru-RU" dirty="0"/>
              <a:t>в аудитории вы использовали доску, при дистанционном обучении вы можете делать иллюстрации и использовать приложения-сканеры, которые помогут улучшить качество фото.</a:t>
            </a:r>
          </a:p>
          <a:p>
            <a:pPr marL="0" indent="0">
              <a:buNone/>
            </a:pPr>
            <a:r>
              <a:rPr lang="ru-RU" u="sng" dirty="0" err="1">
                <a:hlinkClick r:id="rId2"/>
              </a:rPr>
              <a:t>Microsoft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OfficeLens</a:t>
            </a:r>
            <a:r>
              <a:rPr lang="ru-RU" dirty="0"/>
              <a:t> (</a:t>
            </a:r>
            <a:r>
              <a:rPr lang="ru-RU" dirty="0" err="1"/>
              <a:t>iOS</a:t>
            </a:r>
            <a:r>
              <a:rPr lang="ru-RU" dirty="0"/>
              <a:t> или </a:t>
            </a:r>
            <a:r>
              <a:rPr lang="ru-RU" dirty="0" err="1"/>
              <a:t>Android</a:t>
            </a:r>
            <a:r>
              <a:rPr lang="ru-RU" dirty="0"/>
              <a:t>) работает с подпиской университета на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 365 (требуются </a:t>
            </a:r>
            <a:r>
              <a:rPr lang="ru-RU" dirty="0" err="1"/>
              <a:t>Word</a:t>
            </a:r>
            <a:r>
              <a:rPr lang="ru-RU" dirty="0"/>
              <a:t> и </a:t>
            </a:r>
            <a:r>
              <a:rPr lang="ru-RU" dirty="0" err="1"/>
              <a:t>OneDrive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err="1"/>
              <a:t>ScanBot</a:t>
            </a:r>
            <a:r>
              <a:rPr lang="ru-RU" dirty="0"/>
              <a:t> (бесплатная версия) для </a:t>
            </a:r>
            <a:r>
              <a:rPr lang="ru-RU" dirty="0" err="1"/>
              <a:t>Android</a:t>
            </a:r>
            <a:r>
              <a:rPr lang="ru-RU" dirty="0"/>
              <a:t> и </a:t>
            </a:r>
            <a:r>
              <a:rPr lang="ru-RU" dirty="0" err="1"/>
              <a:t>iOS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u="sng" dirty="0" err="1">
                <a:hlinkClick r:id="rId3"/>
              </a:rPr>
              <a:t>Scanner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Pro</a:t>
            </a:r>
            <a:r>
              <a:rPr lang="ru-RU" u="sng" dirty="0">
                <a:hlinkClick r:id="rId3"/>
              </a:rPr>
              <a:t> </a:t>
            </a:r>
            <a:r>
              <a:rPr lang="ru-RU" dirty="0"/>
              <a:t>для </a:t>
            </a:r>
            <a:r>
              <a:rPr lang="ru-RU" dirty="0" err="1"/>
              <a:t>iOS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18" y="889347"/>
            <a:ext cx="487680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62" y="3425867"/>
            <a:ext cx="3656556" cy="2772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36" y="3561207"/>
            <a:ext cx="1839826" cy="1600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47" y="5176575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1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как </a:t>
            </a:r>
            <a:r>
              <a:rPr lang="ru-RU" b="1" cap="all" dirty="0"/>
              <a:t>ЗАПИСАТЬ ПРЕЗЕНТАЦИЮ ИЛИ ЛЕКЦИЮ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633" y="1023959"/>
            <a:ext cx="4284945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/>
              <a:t>Видеоредактор</a:t>
            </a:r>
            <a:endParaRPr lang="ru-RU" b="1" i="1" dirty="0"/>
          </a:p>
          <a:p>
            <a:r>
              <a:rPr lang="ru-RU" dirty="0"/>
              <a:t>Если вы хотите добавить в видео логотип, ваши инициалы, </a:t>
            </a:r>
            <a:r>
              <a:rPr lang="ru-RU" dirty="0" err="1"/>
              <a:t>аффилиацию</a:t>
            </a:r>
            <a:r>
              <a:rPr lang="ru-RU" dirty="0"/>
              <a:t>, название темы и др., вы можете воспользоваться открытым </a:t>
            </a:r>
            <a:r>
              <a:rPr lang="ru-RU" dirty="0" err="1"/>
              <a:t>видеоредактором</a:t>
            </a:r>
            <a:r>
              <a:rPr lang="ru-RU" dirty="0"/>
              <a:t> </a:t>
            </a:r>
            <a:r>
              <a:rPr lang="ru-RU" u="sng" dirty="0" err="1">
                <a:hlinkClick r:id="rId2"/>
              </a:rPr>
              <a:t>OpenShot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04" y="1177447"/>
            <a:ext cx="6626269" cy="45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Как ПРОВЕСТИ </a:t>
            </a:r>
            <a:r>
              <a:rPr lang="ru-RU" b="1" cap="all" dirty="0"/>
              <a:t>ТЕСТ ИЛИ АНКЕТИРОВАНИЕ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14" y="1023959"/>
            <a:ext cx="52369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err="1" smtClean="0">
                <a:hlinkClick r:id="rId2"/>
              </a:rPr>
              <a:t>Google</a:t>
            </a:r>
            <a:r>
              <a:rPr lang="ru-RU" b="1" u="sng" dirty="0" smtClean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Classroom</a:t>
            </a:r>
            <a:endParaRPr lang="ru-RU" b="1" dirty="0"/>
          </a:p>
          <a:p>
            <a:r>
              <a:rPr lang="ru-RU" dirty="0"/>
              <a:t>Виртуальный класс с возможностью выкладывать и собирать работы (устанавливать </a:t>
            </a:r>
            <a:r>
              <a:rPr lang="ru-RU" dirty="0" err="1"/>
              <a:t>дедлайны</a:t>
            </a:r>
            <a:r>
              <a:rPr lang="ru-RU" dirty="0"/>
              <a:t>). Можно настроить расчет оценок, собирать письменные работы, давать тесты в </a:t>
            </a:r>
            <a:r>
              <a:rPr lang="ru-RU" dirty="0" err="1"/>
              <a:t>гугл</a:t>
            </a:r>
            <a:r>
              <a:rPr lang="ru-RU" dirty="0"/>
              <a:t>-формах, публиковать какие-то материалы.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28" y="1365336"/>
            <a:ext cx="5787025" cy="44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2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1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Как </a:t>
            </a:r>
            <a:r>
              <a:rPr lang="ru-RU" b="1" cap="all" dirty="0"/>
              <a:t>ПРОВЕСТИ ТЕСТ ИЛИ АНКЕТИРОВАНИЕ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107" y="986380"/>
            <a:ext cx="5838172" cy="47254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err="1">
                <a:hlinkClick r:id="rId2"/>
              </a:rPr>
              <a:t>Google</a:t>
            </a:r>
            <a:r>
              <a:rPr lang="ru-RU" b="1" u="sng" dirty="0">
                <a:hlinkClick r:id="rId2"/>
              </a:rPr>
              <a:t> Формы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Инструмент </a:t>
            </a:r>
            <a:r>
              <a:rPr lang="ru-RU" dirty="0"/>
              <a:t>для создания тестов с возможностью задать количество баллов за задание и правильные ответы. Можно сделать проверку автоматической, но если есть задания, которые требуют дополнительной проверки, можно сделать часть проверки вручную и только тогда выдать результат. В таком случае можно отправить результаты на указанный адрес почты. Можно использовать для сбора файлов с работами, выбрав в качестве типа вопроса загрузку файлов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2" y="1691014"/>
            <a:ext cx="5721784" cy="40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0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6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Как </a:t>
            </a:r>
            <a:r>
              <a:rPr lang="ru-RU" b="1" cap="all" dirty="0"/>
              <a:t>ПРОВЕСТИ ТЕСТ ИЛИ АНКЕТИРОВАНИЕ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85" y="973855"/>
            <a:ext cx="5687860" cy="51012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Интеграция с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Google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Classroom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/>
              <a:t>Сервис для создания викторин: преподаватель создает викторину на своем компьютере, а ученики принимают участие в ней с помощью своих мобильных устройств</a:t>
            </a:r>
            <a:r>
              <a:rPr lang="ru-RU" dirty="0" smtClean="0"/>
              <a:t>. Викторина </a:t>
            </a:r>
            <a:r>
              <a:rPr lang="ru-RU" dirty="0"/>
              <a:t>может быть проведена в дистанционном режиме, когда ученики не находятся в одном классе. Также преподаватель имеет полную картину успеваемости учеников в таблице EXCEL.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2707"/>
            <a:ext cx="5665940" cy="50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4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Как </a:t>
            </a:r>
            <a:r>
              <a:rPr lang="ru-RU" b="1" cap="all" dirty="0"/>
              <a:t>ПРОВЕСТИ ТЕСТ ИЛИ АНКЕТИРОВАНИЕ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63" y="926925"/>
            <a:ext cx="5011455" cy="519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err="1">
                <a:hlinkClick r:id="rId2"/>
              </a:rPr>
              <a:t>Formative</a:t>
            </a:r>
            <a:r>
              <a:rPr lang="ru-RU" b="1" u="sng" dirty="0">
                <a:hlinkClick r:id="rId2"/>
              </a:rPr>
              <a:t> </a:t>
            </a:r>
            <a:endParaRPr lang="ru-RU" b="1" dirty="0"/>
          </a:p>
          <a:p>
            <a:r>
              <a:rPr lang="ru-RU" dirty="0"/>
              <a:t>Сервис с бесплатным доступом </a:t>
            </a:r>
            <a:r>
              <a:rPr lang="ru-RU" dirty="0" smtClean="0"/>
              <a:t>для </a:t>
            </a:r>
            <a:r>
              <a:rPr lang="ru-RU" dirty="0"/>
              <a:t>создания оценочных средств. Доступно 17 типов заданий (Аудио ответ, Рисунок, Текстовый блок, Видео, Эссе, Множественный выбор, Выбор нескольких верных ответов, Ввод числа/формулы, Верно/неверно и другие)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34" y="1227551"/>
            <a:ext cx="6137754" cy="45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8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/>
              <a:t>Как ПРОВЕСТИ ТЕСТ ИЛИ АНКЕТИРОВАНИЕ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737" y="1161746"/>
            <a:ext cx="4297471" cy="4351338"/>
          </a:xfrm>
        </p:spPr>
        <p:txBody>
          <a:bodyPr/>
          <a:lstStyle/>
          <a:p>
            <a:pPr marL="0" indent="0">
              <a:buNone/>
            </a:pPr>
            <a:endParaRPr lang="ru-RU" b="1" u="sng" dirty="0" smtClean="0">
              <a:hlinkClick r:id="rId2"/>
            </a:endParaRPr>
          </a:p>
          <a:p>
            <a:pPr marL="0" indent="0">
              <a:buNone/>
            </a:pPr>
            <a:r>
              <a:rPr lang="ru-RU" b="1" u="sng" dirty="0" err="1" smtClean="0">
                <a:hlinkClick r:id="rId2"/>
              </a:rPr>
              <a:t>Dropbox</a:t>
            </a:r>
            <a:r>
              <a:rPr lang="ru-RU" b="1" u="sng" dirty="0">
                <a:hlinkClick r:id="rId2"/>
              </a:rPr>
              <a:t> 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/>
              <a:t>использовать функцию запроса файлов с установленным </a:t>
            </a:r>
            <a:r>
              <a:rPr lang="ru-RU" dirty="0" err="1"/>
              <a:t>дедлайном</a:t>
            </a:r>
            <a:r>
              <a:rPr lang="ru-RU" dirty="0"/>
              <a:t> для сбора письменных </a:t>
            </a:r>
            <a:r>
              <a:rPr lang="ru-RU" dirty="0" smtClean="0"/>
              <a:t>работ.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58" y="1515650"/>
            <a:ext cx="6080341" cy="41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9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/>
              <a:t>Как ПРОВЕСТИ ТЕСТ ИЛИ АНКЕТИРОВАНИЕ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003" y="977030"/>
            <a:ext cx="4998929" cy="51983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err="1">
                <a:hlinkClick r:id="rId2"/>
              </a:rPr>
              <a:t>Edpuzzle</a:t>
            </a:r>
            <a:endParaRPr lang="ru-RU" b="1" dirty="0"/>
          </a:p>
          <a:p>
            <a:r>
              <a:rPr lang="ru-RU" dirty="0"/>
              <a:t>Веб-сервис предлагает доступ к более чем 5 миллионам видео, а также позволяет создавать свои собственные интерактивные </a:t>
            </a:r>
            <a:r>
              <a:rPr lang="ru-RU" dirty="0" err="1"/>
              <a:t>видеоуроки</a:t>
            </a:r>
            <a:r>
              <a:rPr lang="ru-RU" dirty="0"/>
              <a:t> с возможностью добавления вопросов к ним. Используются видео с </a:t>
            </a:r>
            <a:r>
              <a:rPr lang="ru-RU" dirty="0" err="1"/>
              <a:t>YouTube</a:t>
            </a:r>
            <a:r>
              <a:rPr lang="ru-RU" dirty="0"/>
              <a:t>, </a:t>
            </a:r>
            <a:r>
              <a:rPr lang="ru-RU" dirty="0" err="1"/>
              <a:t>Khan</a:t>
            </a:r>
            <a:r>
              <a:rPr lang="ru-RU" dirty="0"/>
              <a:t> </a:t>
            </a:r>
            <a:r>
              <a:rPr lang="ru-RU" dirty="0" err="1"/>
              <a:t>Academy</a:t>
            </a:r>
            <a:r>
              <a:rPr lang="ru-RU" dirty="0"/>
              <a:t>, </a:t>
            </a:r>
            <a:r>
              <a:rPr lang="ru-RU" dirty="0" err="1"/>
              <a:t>Crash</a:t>
            </a:r>
            <a:r>
              <a:rPr lang="ru-RU" dirty="0"/>
              <a:t> </a:t>
            </a:r>
            <a:r>
              <a:rPr lang="ru-RU" dirty="0" err="1"/>
              <a:t>Course</a:t>
            </a:r>
            <a:r>
              <a:rPr lang="ru-RU" dirty="0"/>
              <a:t> и многое другое. Базовый тариф 0$ в месяц с предоставлением места для хранения 20 видео, следующие тарифы с аналитикой и неограниченным местом для хранения </a:t>
            </a:r>
            <a:r>
              <a:rPr lang="ru-RU" dirty="0" err="1"/>
              <a:t>видеоуроков</a:t>
            </a:r>
            <a:r>
              <a:rPr lang="ru-RU" dirty="0"/>
              <a:t> - платные.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73" y="851770"/>
            <a:ext cx="3029864" cy="264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74" y="1177447"/>
            <a:ext cx="3028950" cy="2317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22" y="3695180"/>
            <a:ext cx="3093929" cy="27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8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8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Как </a:t>
            </a:r>
            <a:r>
              <a:rPr lang="ru-RU" b="1" cap="all" dirty="0"/>
              <a:t>ПРОВЕСТИ ТЕСТ ИЛИ АНКЕТИРОВАНИЕ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159" y="1186796"/>
            <a:ext cx="5061559" cy="5038639"/>
          </a:xfrm>
        </p:spPr>
        <p:txBody>
          <a:bodyPr/>
          <a:lstStyle/>
          <a:p>
            <a:pPr marL="0" indent="0">
              <a:buNone/>
            </a:pPr>
            <a:endParaRPr lang="ru-RU" b="1" u="sng" dirty="0" smtClean="0">
              <a:hlinkClick r:id="rId2"/>
            </a:endParaRPr>
          </a:p>
          <a:p>
            <a:pPr marL="0" indent="0">
              <a:buNone/>
            </a:pPr>
            <a:r>
              <a:rPr lang="ru-RU" b="1" u="sng" dirty="0" err="1" smtClean="0">
                <a:hlinkClick r:id="rId2"/>
              </a:rPr>
              <a:t>Online</a:t>
            </a:r>
            <a:r>
              <a:rPr lang="ru-RU" b="1" u="sng" dirty="0" smtClean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Test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Pad</a:t>
            </a:r>
            <a:endParaRPr lang="ru-RU" b="1" dirty="0"/>
          </a:p>
          <a:p>
            <a:r>
              <a:rPr lang="ru-RU" dirty="0"/>
              <a:t>Бесплатный многофункциональный сервис для проведения тестирования и обучения. Можно создавать тесты, опросы, кроссворды, </a:t>
            </a:r>
            <a:r>
              <a:rPr lang="ru-RU" dirty="0" err="1" smtClean="0"/>
              <a:t>логиеские</a:t>
            </a:r>
            <a:r>
              <a:rPr lang="ru-RU" dirty="0" smtClean="0"/>
              <a:t> </a:t>
            </a:r>
            <a:r>
              <a:rPr lang="ru-RU" dirty="0"/>
              <a:t>игры. Есть диалоговый тренажер. Сервис полностью бесплатный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3" y="1903956"/>
            <a:ext cx="4813909" cy="34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8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9590"/>
            <a:ext cx="10515600" cy="1717288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/>
              <a:t>Чарлз Дарвин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98955"/>
            <a:ext cx="10515600" cy="2977375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«Выживает не самый сильный и не самый умный, а тот, кто лучше всего адаптируется к изменениям»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Как ПРОВЕСТИ </a:t>
            </a:r>
            <a:r>
              <a:rPr lang="ru-RU" b="1" cap="all" dirty="0"/>
              <a:t>ТЕСТ ИЛИ АНКЕТИРОВАНИЕ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9474" y="1363986"/>
            <a:ext cx="482871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err="1">
                <a:hlinkClick r:id="rId2"/>
              </a:rPr>
              <a:t>Acadly</a:t>
            </a:r>
            <a:endParaRPr lang="ru-RU" b="1" dirty="0"/>
          </a:p>
          <a:p>
            <a:r>
              <a:rPr lang="ru-RU" dirty="0"/>
              <a:t>Для преподавателей и студентов платформа бесплатна и предлагает создание любого количества курсов и мероприятий для неограниченного количества студентов, а также оформление тестов (с вариантами ответов и без), викторин и опросов.</a:t>
            </a:r>
          </a:p>
          <a:p>
            <a:endParaRPr lang="ru-RU" u="sng" dirty="0"/>
          </a:p>
          <a:p>
            <a:pPr marL="0" indent="0">
              <a:buNone/>
            </a:pPr>
            <a:endParaRPr lang="ru-RU" u="sng" dirty="0" err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5" y="1830001"/>
            <a:ext cx="5797427" cy="28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11191" y="4323425"/>
            <a:ext cx="1065321" cy="337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оценивание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9797" y="3543670"/>
            <a:ext cx="1065321" cy="337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Управление классом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8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/>
              <a:t>Как ПРОВЕСТИ </a:t>
            </a:r>
            <a:r>
              <a:rPr lang="ru-RU" b="1" cap="all" dirty="0"/>
              <a:t>ТЕСТ ИЛИ АНКЕТИРОВАНИЕ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461" y="3484912"/>
            <a:ext cx="10515600" cy="225201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err="1">
                <a:hlinkClick r:id="rId2"/>
              </a:rPr>
              <a:t>Kahoot</a:t>
            </a:r>
            <a:r>
              <a:rPr lang="ru-RU" b="1" u="sng" dirty="0">
                <a:hlinkClick r:id="rId2"/>
              </a:rPr>
              <a:t>!</a:t>
            </a:r>
            <a:endParaRPr lang="ru-RU" b="1" dirty="0"/>
          </a:p>
          <a:p>
            <a:r>
              <a:rPr lang="ru-RU" dirty="0" smtClean="0"/>
              <a:t>Предлагается </a:t>
            </a:r>
            <a:r>
              <a:rPr lang="ru-RU" dirty="0" smtClean="0"/>
              <a:t>участие </a:t>
            </a:r>
            <a:r>
              <a:rPr lang="ru-RU" dirty="0"/>
              <a:t>в проектах в игровой форме, </a:t>
            </a:r>
            <a:endParaRPr lang="ru-RU" dirty="0" smtClean="0"/>
          </a:p>
          <a:p>
            <a:r>
              <a:rPr lang="ru-RU" dirty="0" smtClean="0"/>
              <a:t>Самостоятельное </a:t>
            </a:r>
            <a:r>
              <a:rPr lang="ru-RU" dirty="0"/>
              <a:t>творчество в создании обучающих игр на платформе.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59" y="1473100"/>
            <a:ext cx="4734837" cy="21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07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/>
              <a:t>НАЙТИ И ОТПРАВИТЬ МАТЕРИАЛЫ К ЗАНЯТИЮ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32662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dirty="0"/>
              <a:t>Электронная почта – ее лучше использовать для наиболее важной информации, в которой будут зафиксированы сроки обучения/расписание.</a:t>
            </a:r>
          </a:p>
          <a:p>
            <a:r>
              <a:rPr lang="ru-RU" dirty="0"/>
              <a:t>Облачные сервисы: </a:t>
            </a:r>
            <a:r>
              <a:rPr lang="ru-RU" u="sng" dirty="0" err="1">
                <a:hlinkClick r:id="rId2"/>
              </a:rPr>
              <a:t>GoogleDrive</a:t>
            </a:r>
            <a:r>
              <a:rPr lang="ru-RU" dirty="0"/>
              <a:t> (до 15 </a:t>
            </a:r>
            <a:r>
              <a:rPr lang="ru-RU" dirty="0" err="1"/>
              <a:t>гб</a:t>
            </a:r>
            <a:r>
              <a:rPr lang="ru-RU" dirty="0"/>
              <a:t> бесплатно), </a:t>
            </a:r>
            <a:r>
              <a:rPr lang="ru-RU" u="sng" dirty="0" err="1">
                <a:hlinkClick r:id="rId3"/>
              </a:rPr>
              <a:t>OneDrive</a:t>
            </a:r>
            <a:r>
              <a:rPr lang="ru-RU" dirty="0"/>
              <a:t> (до 5 </a:t>
            </a:r>
            <a:r>
              <a:rPr lang="ru-RU" dirty="0" err="1"/>
              <a:t>гб</a:t>
            </a:r>
            <a:r>
              <a:rPr lang="ru-RU" dirty="0"/>
              <a:t> бесплатно),</a:t>
            </a:r>
            <a:r>
              <a:rPr lang="ru-RU" u="sng" dirty="0">
                <a:hlinkClick r:id="rId4"/>
              </a:rPr>
              <a:t> </a:t>
            </a:r>
            <a:r>
              <a:rPr lang="ru-RU" u="sng" dirty="0" err="1">
                <a:hlinkClick r:id="rId4"/>
              </a:rPr>
              <a:t>Dropbox</a:t>
            </a:r>
            <a:r>
              <a:rPr lang="ru-RU" dirty="0"/>
              <a:t> (до 2 </a:t>
            </a:r>
            <a:r>
              <a:rPr lang="ru-RU" dirty="0" err="1"/>
              <a:t>гб</a:t>
            </a:r>
            <a:r>
              <a:rPr lang="ru-RU" dirty="0"/>
              <a:t> бесплатно), </a:t>
            </a:r>
            <a:r>
              <a:rPr lang="ru-RU" u="sng" dirty="0" err="1">
                <a:hlinkClick r:id="rId5"/>
              </a:rPr>
              <a:t>ЯндексДиск</a:t>
            </a:r>
            <a:r>
              <a:rPr lang="ru-RU" dirty="0"/>
              <a:t>, 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Электронные </a:t>
            </a:r>
            <a:r>
              <a:rPr lang="ru-RU" u="sng" dirty="0">
                <a:hlinkClick r:id="rId6"/>
              </a:rPr>
              <a:t>ресурсы</a:t>
            </a:r>
            <a:r>
              <a:rPr lang="ru-RU" dirty="0"/>
              <a:t> библиотеки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82" y="1528653"/>
            <a:ext cx="2486025" cy="1838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449" y="2878137"/>
            <a:ext cx="2337278" cy="1571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3" y="4778766"/>
            <a:ext cx="2320904" cy="1571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85" y="4348445"/>
            <a:ext cx="3051622" cy="20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4516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ru-RU" sz="3600" b="1" cap="all" dirty="0" smtClean="0"/>
              <a:t>как организовать групповую работу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975579"/>
            <a:ext cx="7063740" cy="528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 smtClean="0"/>
              <a:t>Видеоконференции 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2. Мессенджеры</a:t>
            </a:r>
          </a:p>
          <a:p>
            <a:pPr marL="0" indent="0">
              <a:buNone/>
            </a:pPr>
            <a:r>
              <a:rPr lang="ru-RU" sz="2400" dirty="0"/>
              <a:t>3. Электронная почта </a:t>
            </a:r>
          </a:p>
          <a:p>
            <a:pPr marL="0" indent="0">
              <a:buNone/>
            </a:pPr>
            <a:r>
              <a:rPr lang="ru-RU" sz="2400" dirty="0"/>
              <a:t>4. Инструменты платформы </a:t>
            </a:r>
            <a:r>
              <a:rPr lang="ru-RU" sz="2400" dirty="0" err="1"/>
              <a:t>Google</a:t>
            </a:r>
            <a:r>
              <a:rPr lang="ru-RU" sz="2400" dirty="0"/>
              <a:t>: студенты могут объединяться в </a:t>
            </a:r>
            <a:r>
              <a:rPr lang="ru-RU" sz="2400" dirty="0" err="1"/>
              <a:t>гугл</a:t>
            </a:r>
            <a:r>
              <a:rPr lang="ru-RU" sz="2400" dirty="0"/>
              <a:t>-группы, общаться через </a:t>
            </a:r>
            <a:r>
              <a:rPr lang="ru-RU" sz="2400" dirty="0" err="1"/>
              <a:t>Hangouts</a:t>
            </a:r>
            <a:r>
              <a:rPr lang="ru-RU" sz="2400" dirty="0"/>
              <a:t> и чаты</a:t>
            </a:r>
          </a:p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AutoShape 2" descr="Картинки по запросу картинки видеоконферен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40" y="755496"/>
            <a:ext cx="3780263" cy="2171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74" y="885408"/>
            <a:ext cx="2557346" cy="1331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52" y="4919206"/>
            <a:ext cx="2374536" cy="15894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97" y="2894962"/>
            <a:ext cx="1808607" cy="1797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00" y="4767956"/>
            <a:ext cx="2804766" cy="17407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41" y="3001912"/>
            <a:ext cx="3404283" cy="17660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57" y="3451018"/>
            <a:ext cx="2460286" cy="1658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2" y="4590351"/>
            <a:ext cx="2330605" cy="19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572"/>
            <a:ext cx="10515600" cy="5352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3600" b="1" cap="all" dirty="0" smtClean="0"/>
              <a:t>как</a:t>
            </a:r>
            <a:r>
              <a:rPr lang="ru-RU" b="1" cap="all" dirty="0" smtClean="0"/>
              <a:t> </a:t>
            </a:r>
            <a:r>
              <a:rPr lang="ru-RU" sz="3600" b="1" cap="all" dirty="0" smtClean="0"/>
              <a:t>ПРОВЕСТИ </a:t>
            </a:r>
            <a:r>
              <a:rPr lang="ru-RU" sz="3600" b="1" cap="all" dirty="0"/>
              <a:t>ЛАБОРАТОРНЫЕ ЗАНЯТИЯ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85" y="1114006"/>
            <a:ext cx="5944715" cy="4996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 </a:t>
            </a:r>
            <a:r>
              <a:rPr lang="ru-RU" u="sng" dirty="0" err="1">
                <a:hlinkClick r:id="rId2"/>
              </a:rPr>
              <a:t>LabXchange</a:t>
            </a:r>
            <a:r>
              <a:rPr lang="ru-RU" dirty="0"/>
              <a:t> – набор лабораторных симуляций с оценками, фокусирующийся на основных методах молекулярной биологии; имеет широкий спектр интерактивного контента и дискуссионные форумы.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 </a:t>
            </a:r>
            <a:r>
              <a:rPr lang="ru-RU" u="sng" dirty="0" err="1">
                <a:hlinkClick r:id="rId3"/>
              </a:rPr>
              <a:t>Physics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Simulations</a:t>
            </a:r>
            <a:r>
              <a:rPr lang="ru-RU" dirty="0"/>
              <a:t>– коллекция физических симуляций с изменяемыми параметрами и анимацией в реальном времени.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60" y="908266"/>
            <a:ext cx="5006340" cy="252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15" y="3612436"/>
            <a:ext cx="5581185" cy="31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2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r>
              <a:rPr lang="ru-RU" sz="3200" b="1" cap="all" dirty="0" smtClean="0"/>
              <a:t>как </a:t>
            </a:r>
            <a:r>
              <a:rPr lang="ru-RU" sz="3200" b="1" cap="all" dirty="0"/>
              <a:t>ПРОВЕСТИ ЛАБОРАТОРНЫЕ ЗАНЯТИЯ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2986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ACS: </a:t>
            </a:r>
            <a:r>
              <a:rPr lang="ru-RU" u="sng" dirty="0" err="1">
                <a:hlinkClick r:id="rId2"/>
              </a:rPr>
              <a:t>Virtual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Chemistry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and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Simulations</a:t>
            </a:r>
            <a:r>
              <a:rPr lang="ru-RU" dirty="0"/>
              <a:t> – коллекция химических симуляций и виртуальных лабораторий, составленная Американским химическим обществом (ACS).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r>
              <a:rPr lang="ru-RU" dirty="0"/>
              <a:t> </a:t>
            </a:r>
            <a:r>
              <a:rPr lang="ru-RU" u="sng" dirty="0" err="1">
                <a:hlinkClick r:id="rId3"/>
              </a:rPr>
              <a:t>Virtual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Labs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Project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at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Stanford</a:t>
            </a:r>
            <a:r>
              <a:rPr lang="ru-RU" dirty="0"/>
              <a:t> – интерактивные медиа, созданные и распространяемые Стэнфордом, в основном сосредоточены на биологии человека.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80" y="3869473"/>
            <a:ext cx="5084957" cy="25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80" y="1159726"/>
            <a:ext cx="4928840" cy="25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4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/>
              <a:t>как ПРОВЕСТИ ЛАБОРАТОРНЫЕ ЗАНЯТИЯ </a:t>
            </a:r>
            <a:r>
              <a:rPr lang="ru-RU" b="1" cap="all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943" y="959006"/>
            <a:ext cx="5373027" cy="5720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6.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HHMI </a:t>
            </a:r>
            <a:r>
              <a:rPr lang="ru-RU" u="sng" dirty="0" err="1">
                <a:hlinkClick r:id="rId2"/>
              </a:rPr>
              <a:t>BioInteractive</a:t>
            </a:r>
            <a:r>
              <a:rPr lang="ru-RU" dirty="0"/>
              <a:t> – видеоролики и интерактивные мероприятия по биологии, подготовленные Медицинским институтом </a:t>
            </a:r>
            <a:r>
              <a:rPr lang="ru-RU" dirty="0" err="1"/>
              <a:t>Говарда</a:t>
            </a:r>
            <a:r>
              <a:rPr lang="ru-RU" dirty="0"/>
              <a:t> Хьюза.</a:t>
            </a:r>
          </a:p>
          <a:p>
            <a:pPr marL="0" indent="0">
              <a:buNone/>
            </a:pPr>
            <a:r>
              <a:rPr lang="ru-RU" dirty="0" smtClean="0"/>
              <a:t>7.</a:t>
            </a:r>
            <a:r>
              <a:rPr lang="ru-RU" dirty="0"/>
              <a:t> </a:t>
            </a:r>
            <a:r>
              <a:rPr lang="ru-RU" u="sng" dirty="0" err="1">
                <a:hlinkClick r:id="rId3"/>
              </a:rPr>
              <a:t>Molecular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Expressions</a:t>
            </a:r>
            <a:r>
              <a:rPr lang="ru-RU" u="sng" dirty="0">
                <a:hlinkClick r:id="rId3"/>
              </a:rPr>
              <a:t>: </a:t>
            </a:r>
            <a:r>
              <a:rPr lang="ru-RU" u="sng" dirty="0" err="1">
                <a:hlinkClick r:id="rId3"/>
              </a:rPr>
              <a:t>Virtual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Microscopy</a:t>
            </a:r>
            <a:r>
              <a:rPr lang="ru-RU" dirty="0"/>
              <a:t> – коллекция виртуальных микроскопов с элементами управления, аналогичными тем, которые используются на физических микроскопах.</a:t>
            </a:r>
          </a:p>
          <a:p>
            <a:pPr marL="0" indent="0">
              <a:buNone/>
            </a:pPr>
            <a:r>
              <a:rPr lang="ru-RU" dirty="0" smtClean="0"/>
              <a:t>8.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Speed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Gun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– приложения, которые позволяют </a:t>
            </a:r>
            <a:r>
              <a:rPr lang="ru-RU" dirty="0" smtClean="0"/>
              <a:t>студентам </a:t>
            </a:r>
            <a:r>
              <a:rPr lang="ru-RU" dirty="0"/>
              <a:t>взаимодействовать с инструментами или лабораторными установками.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93" y="925552"/>
            <a:ext cx="5386040" cy="1739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93" y="2453267"/>
            <a:ext cx="5307981" cy="1845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29" y="4332248"/>
            <a:ext cx="5765181" cy="23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4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 smtClean="0"/>
              <a:t>Как ПРОВЕСТИ </a:t>
            </a:r>
            <a:r>
              <a:rPr lang="ru-RU" sz="3600" b="1" cap="all" dirty="0"/>
              <a:t>ЛЕКЦИЮ ИЛИ СЕМИНАР</a:t>
            </a:r>
            <a:r>
              <a:rPr lang="ru-RU" b="1" cap="all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849" y="1022739"/>
            <a:ext cx="5618356" cy="1670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Вы </a:t>
            </a:r>
            <a:r>
              <a:rPr lang="ru-RU" dirty="0"/>
              <a:t>можете проводить лекции и семинары в онлайн-формате с помощью различных веб-инструментов.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46" y="1153105"/>
            <a:ext cx="5419492" cy="3117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16" y="2324594"/>
            <a:ext cx="1496529" cy="1621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97" y="4270917"/>
            <a:ext cx="3720460" cy="2398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8" y="2693097"/>
            <a:ext cx="4399207" cy="3820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16" y="4498470"/>
            <a:ext cx="2442422" cy="18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/>
              <a:t>Как ПРОВЕСТИ ЛЕКЦИЮ ИЛИ СЕМИНАР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738" y="914399"/>
            <a:ext cx="4836089" cy="5699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err="1">
                <a:hlinkClick r:id="rId2"/>
              </a:rPr>
              <a:t>Zoom</a:t>
            </a:r>
            <a:r>
              <a:rPr lang="ru-RU" dirty="0"/>
              <a:t> – видеоконференции с обменом сообщениями и контентом в реальном времени.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err="1" smtClean="0">
                <a:hlinkClick r:id="rId3"/>
              </a:rPr>
              <a:t>Webinar</a:t>
            </a:r>
            <a:r>
              <a:rPr lang="ru-RU" dirty="0"/>
              <a:t> – видеоконференции с обменом сообщениями и контентом в реальном времени. Сервис доступен как на сайте, так и в виде приложений на </a:t>
            </a:r>
            <a:r>
              <a:rPr lang="ru-RU" dirty="0" err="1"/>
              <a:t>iOS</a:t>
            </a:r>
            <a:r>
              <a:rPr lang="ru-RU" dirty="0"/>
              <a:t> и </a:t>
            </a:r>
            <a:r>
              <a:rPr lang="ru-RU" dirty="0" err="1"/>
              <a:t>Android</a:t>
            </a:r>
            <a:r>
              <a:rPr lang="ru-RU" dirty="0"/>
              <a:t>. </a:t>
            </a:r>
          </a:p>
          <a:p>
            <a:pPr marL="0" indent="0">
              <a:buNone/>
            </a:pPr>
            <a:r>
              <a:rPr lang="ru-RU" u="sng" dirty="0" err="1">
                <a:hlinkClick r:id="rId4"/>
              </a:rPr>
              <a:t>Microsoft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Teams</a:t>
            </a:r>
            <a:r>
              <a:rPr lang="ru-RU" dirty="0"/>
              <a:t> – видео и </a:t>
            </a:r>
            <a:r>
              <a:rPr lang="ru-RU" dirty="0" err="1"/>
              <a:t>аудиозвонки</a:t>
            </a:r>
            <a:r>
              <a:rPr lang="ru-RU" dirty="0"/>
              <a:t>, возможность демонстрировать экран, работа в групповых чатах (до 300 пользователей в бесплатной версии программы), обмен файлами, веб-версии </a:t>
            </a:r>
            <a:r>
              <a:rPr lang="ru-RU" dirty="0" err="1"/>
              <a:t>Word</a:t>
            </a:r>
            <a:r>
              <a:rPr lang="ru-RU" dirty="0"/>
              <a:t>, </a:t>
            </a:r>
            <a:r>
              <a:rPr lang="ru-RU" dirty="0" err="1"/>
              <a:t>Excel</a:t>
            </a:r>
            <a:r>
              <a:rPr lang="ru-RU" dirty="0"/>
              <a:t> и </a:t>
            </a:r>
            <a:r>
              <a:rPr lang="ru-RU" dirty="0" err="1"/>
              <a:t>PowerPoint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93" y="914398"/>
            <a:ext cx="2993721" cy="2367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3" y="3764070"/>
            <a:ext cx="5247362" cy="2849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80" y="869971"/>
            <a:ext cx="3118981" cy="25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749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/>
              <a:t>Как ПРОВЕСТИ ЛЕКЦИЮ ИЛИ СЕМИНАР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633" y="901874"/>
            <a:ext cx="5525021" cy="55991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 err="1">
                <a:hlinkClick r:id="rId2"/>
              </a:rPr>
              <a:t>Skype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инструмент </a:t>
            </a:r>
            <a:r>
              <a:rPr lang="ru-RU" dirty="0"/>
              <a:t>для видео- и </a:t>
            </a:r>
            <a:r>
              <a:rPr lang="ru-RU" dirty="0" err="1" smtClean="0"/>
              <a:t>аудиозвонков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групповых звонках </a:t>
            </a:r>
            <a:r>
              <a:rPr lang="ru-RU" dirty="0" smtClean="0"/>
              <a:t>от </a:t>
            </a:r>
            <a:r>
              <a:rPr lang="ru-RU" dirty="0"/>
              <a:t>3 до 50 человек. </a:t>
            </a:r>
            <a:endParaRPr lang="ru-RU" dirty="0" smtClean="0"/>
          </a:p>
          <a:p>
            <a:r>
              <a:rPr lang="ru-RU" dirty="0" smtClean="0"/>
              <a:t>Возможна </a:t>
            </a:r>
            <a:r>
              <a:rPr lang="ru-RU" dirty="0"/>
              <a:t>запись звонков.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Ограничения</a:t>
            </a:r>
            <a:r>
              <a:rPr lang="ru-RU" dirty="0"/>
              <a:t>: не более 100 часов групповой видеосвязи в месяц, не более 10 часов в день и не более 4 часов на каждый групповой </a:t>
            </a:r>
            <a:r>
              <a:rPr lang="ru-RU" dirty="0" err="1"/>
              <a:t>видеозвонок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u="sng" dirty="0" err="1">
                <a:hlinkClick r:id="rId3"/>
              </a:rPr>
              <a:t>Cisco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Webex</a:t>
            </a:r>
            <a:r>
              <a:rPr lang="ru-RU" dirty="0"/>
              <a:t> </a:t>
            </a:r>
          </a:p>
          <a:p>
            <a:r>
              <a:rPr lang="ru-RU" dirty="0" err="1" smtClean="0"/>
              <a:t>многоплатформенная</a:t>
            </a:r>
            <a:r>
              <a:rPr lang="ru-RU" dirty="0" smtClean="0"/>
              <a:t> онлайн-служба </a:t>
            </a:r>
          </a:p>
          <a:p>
            <a:r>
              <a:rPr lang="ru-RU" dirty="0" smtClean="0"/>
              <a:t>Встречи до </a:t>
            </a:r>
            <a:r>
              <a:rPr lang="ru-RU" dirty="0"/>
              <a:t>1000 человек, </a:t>
            </a:r>
            <a:endParaRPr lang="ru-RU" dirty="0" smtClean="0"/>
          </a:p>
          <a:p>
            <a:r>
              <a:rPr lang="ru-RU" dirty="0" smtClean="0"/>
              <a:t>сохранять </a:t>
            </a:r>
            <a:r>
              <a:rPr lang="ru-RU" dirty="0"/>
              <a:t>записи сеансов в облаке или на локальном устройстве. </a:t>
            </a:r>
            <a:endParaRPr lang="ru-RU" dirty="0" smtClean="0"/>
          </a:p>
          <a:p>
            <a:r>
              <a:rPr lang="ru-RU" dirty="0" smtClean="0"/>
              <a:t>Приложение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Webex</a:t>
            </a:r>
            <a:r>
              <a:rPr lang="ru-RU" dirty="0"/>
              <a:t> </a:t>
            </a:r>
            <a:r>
              <a:rPr lang="ru-RU" dirty="0" err="1"/>
              <a:t>Teams</a:t>
            </a:r>
            <a:r>
              <a:rPr lang="ru-RU" dirty="0"/>
              <a:t> на </a:t>
            </a:r>
            <a:r>
              <a:rPr lang="ru-RU" dirty="0" err="1"/>
              <a:t>iOS</a:t>
            </a:r>
            <a:r>
              <a:rPr lang="ru-RU" dirty="0"/>
              <a:t> и </a:t>
            </a:r>
            <a:r>
              <a:rPr lang="ru-RU" dirty="0" err="1"/>
              <a:t>Андроид</a:t>
            </a:r>
            <a:r>
              <a:rPr lang="ru-RU" dirty="0"/>
              <a:t> подходит для групповой работы </a:t>
            </a:r>
            <a:endParaRPr lang="ru-RU" dirty="0" smtClean="0"/>
          </a:p>
          <a:p>
            <a:r>
              <a:rPr lang="ru-RU" dirty="0" smtClean="0"/>
              <a:t>дополняет </a:t>
            </a:r>
            <a:r>
              <a:rPr lang="ru-RU" dirty="0"/>
              <a:t>систему веб-конференций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Webex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4" y="1039660"/>
            <a:ext cx="2655519" cy="1590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34" y="901874"/>
            <a:ext cx="3057525" cy="172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97" y="2822889"/>
            <a:ext cx="4346077" cy="1400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09" y="4701891"/>
            <a:ext cx="2914650" cy="1856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40" y="4701891"/>
            <a:ext cx="2809875" cy="17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493</Words>
  <Application>Microsoft Office PowerPoint</Application>
  <PresentationFormat>Широкоэкранный</PresentationFormat>
  <Paragraphs>105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   </vt:lpstr>
      <vt:lpstr>Чарлз Дарвин</vt:lpstr>
      <vt:lpstr> как организовать групповую работу </vt:lpstr>
      <vt:lpstr> как ПРОВЕСТИ ЛАБОРАТОРНЫЕ ЗАНЯТИЯ  </vt:lpstr>
      <vt:lpstr> как ПРОВЕСТИ ЛАБОРАТОРНЫЕ ЗАНЯТИЯ   </vt:lpstr>
      <vt:lpstr> как ПРОВЕСТИ ЛАБОРАТОРНЫЕ ЗАНЯТИЯ   </vt:lpstr>
      <vt:lpstr>Как ПРОВЕСТИ ЛЕКЦИЮ ИЛИ СЕМИНАР </vt:lpstr>
      <vt:lpstr>Как ПРОВЕСТИ ЛЕКЦИЮ ИЛИ СЕМИНАР</vt:lpstr>
      <vt:lpstr>Как ПРОВЕСТИ ЛЕКЦИЮ ИЛИ СЕМИНАР</vt:lpstr>
      <vt:lpstr> как ЗАПИСАТЬ ПРЕЗЕНТАЦИЮ ИЛИ ЛЕКЦИЮ  </vt:lpstr>
      <vt:lpstr> как ЗАПИСАТЬ ПРЕЗЕНТАЦИЮ ИЛИ ЛЕКЦИЮ   </vt:lpstr>
      <vt:lpstr> как ЗАПИСАТЬ ПРЕЗЕНТАЦИЮ ИЛИ ЛЕКЦИЮ   </vt:lpstr>
      <vt:lpstr> Как ПРОВЕСТИ ТЕСТ ИЛИ АНКЕТИРОВАНИЕ  </vt:lpstr>
      <vt:lpstr> Как ПРОВЕСТИ ТЕСТ ИЛИ АНКЕТИРОВАНИЕ   </vt:lpstr>
      <vt:lpstr> Как ПРОВЕСТИ ТЕСТ ИЛИ АНКЕТИРОВАНИЕ   </vt:lpstr>
      <vt:lpstr> Как ПРОВЕСТИ ТЕСТ ИЛИ АНКЕТИРОВАНИЕ   </vt:lpstr>
      <vt:lpstr> Как ПРОВЕСТИ ТЕСТ ИЛИ АНКЕТИРОВАНИЕ   </vt:lpstr>
      <vt:lpstr> Как ПРОВЕСТИ ТЕСТ ИЛИ АНКЕТИРОВАНИЕ   </vt:lpstr>
      <vt:lpstr> Как ПРОВЕСТИ ТЕСТ ИЛИ АНКЕТИРОВАНИЕ   </vt:lpstr>
      <vt:lpstr> Как ПРОВЕСТИ ТЕСТ ИЛИ АНКЕТИРОВАНИЕ  </vt:lpstr>
      <vt:lpstr>Как ПРОВЕСТИ ТЕСТ ИЛИ АНКЕТИРОВАНИЕ  </vt:lpstr>
      <vt:lpstr>НАЙТИ И ОТПРАВИТЬ МАТЕРИАЛЫ К ЗАНЯТИЮ</vt:lpstr>
    </vt:vector>
  </TitlesOfParts>
  <Company>КГМУ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Рысбекова Бахыт</dc:creator>
  <cp:lastModifiedBy>Рысбекова Бахыт</cp:lastModifiedBy>
  <cp:revision>54</cp:revision>
  <dcterms:created xsi:type="dcterms:W3CDTF">2020-08-28T06:22:22Z</dcterms:created>
  <dcterms:modified xsi:type="dcterms:W3CDTF">2020-09-01T21:04:07Z</dcterms:modified>
</cp:coreProperties>
</file>