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443" r:id="rId2"/>
    <p:sldId id="444" r:id="rId3"/>
    <p:sldId id="446" r:id="rId4"/>
    <p:sldId id="448" r:id="rId5"/>
    <p:sldId id="447" r:id="rId6"/>
    <p:sldId id="445" r:id="rId7"/>
    <p:sldId id="449" r:id="rId8"/>
    <p:sldId id="450" r:id="rId9"/>
    <p:sldId id="457" r:id="rId10"/>
    <p:sldId id="451" r:id="rId11"/>
    <p:sldId id="452" r:id="rId12"/>
    <p:sldId id="453" r:id="rId13"/>
    <p:sldId id="454" r:id="rId14"/>
    <p:sldId id="456" r:id="rId15"/>
    <p:sldId id="455" r:id="rId16"/>
    <p:sldId id="458" r:id="rId17"/>
    <p:sldId id="459" r:id="rId18"/>
  </p:sldIdLst>
  <p:sldSz cx="12801600" cy="9601200" type="A3"/>
  <p:notesSz cx="6797675" cy="9928225"/>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640080" algn="l" rtl="0" fontAlgn="base">
      <a:spcBef>
        <a:spcPct val="0"/>
      </a:spcBef>
      <a:spcAft>
        <a:spcPct val="0"/>
      </a:spcAft>
      <a:defRPr kern="1200">
        <a:solidFill>
          <a:schemeClr val="tx1"/>
        </a:solidFill>
        <a:latin typeface="Calibri" pitchFamily="34" charset="0"/>
        <a:ea typeface="+mn-ea"/>
        <a:cs typeface="Arial" charset="0"/>
      </a:defRPr>
    </a:lvl2pPr>
    <a:lvl3pPr marL="1280160" algn="l" rtl="0" fontAlgn="base">
      <a:spcBef>
        <a:spcPct val="0"/>
      </a:spcBef>
      <a:spcAft>
        <a:spcPct val="0"/>
      </a:spcAft>
      <a:defRPr kern="1200">
        <a:solidFill>
          <a:schemeClr val="tx1"/>
        </a:solidFill>
        <a:latin typeface="Calibri" pitchFamily="34" charset="0"/>
        <a:ea typeface="+mn-ea"/>
        <a:cs typeface="Arial" charset="0"/>
      </a:defRPr>
    </a:lvl3pPr>
    <a:lvl4pPr marL="1920240" algn="l" rtl="0" fontAlgn="base">
      <a:spcBef>
        <a:spcPct val="0"/>
      </a:spcBef>
      <a:spcAft>
        <a:spcPct val="0"/>
      </a:spcAft>
      <a:defRPr kern="1200">
        <a:solidFill>
          <a:schemeClr val="tx1"/>
        </a:solidFill>
        <a:latin typeface="Calibri" pitchFamily="34" charset="0"/>
        <a:ea typeface="+mn-ea"/>
        <a:cs typeface="Arial" charset="0"/>
      </a:defRPr>
    </a:lvl4pPr>
    <a:lvl5pPr marL="2560320" algn="l" rtl="0" fontAlgn="base">
      <a:spcBef>
        <a:spcPct val="0"/>
      </a:spcBef>
      <a:spcAft>
        <a:spcPct val="0"/>
      </a:spcAft>
      <a:defRPr kern="1200">
        <a:solidFill>
          <a:schemeClr val="tx1"/>
        </a:solidFill>
        <a:latin typeface="Calibri" pitchFamily="34" charset="0"/>
        <a:ea typeface="+mn-ea"/>
        <a:cs typeface="Arial" charset="0"/>
      </a:defRPr>
    </a:lvl5pPr>
    <a:lvl6pPr marL="3200400" algn="l" defTabSz="1280160" rtl="0" eaLnBrk="1" latinLnBrk="0" hangingPunct="1">
      <a:defRPr kern="1200">
        <a:solidFill>
          <a:schemeClr val="tx1"/>
        </a:solidFill>
        <a:latin typeface="Calibri" pitchFamily="34" charset="0"/>
        <a:ea typeface="+mn-ea"/>
        <a:cs typeface="Arial" charset="0"/>
      </a:defRPr>
    </a:lvl6pPr>
    <a:lvl7pPr marL="3840480" algn="l" defTabSz="1280160" rtl="0" eaLnBrk="1" latinLnBrk="0" hangingPunct="1">
      <a:defRPr kern="1200">
        <a:solidFill>
          <a:schemeClr val="tx1"/>
        </a:solidFill>
        <a:latin typeface="Calibri" pitchFamily="34" charset="0"/>
        <a:ea typeface="+mn-ea"/>
        <a:cs typeface="Arial" charset="0"/>
      </a:defRPr>
    </a:lvl7pPr>
    <a:lvl8pPr marL="4480560" algn="l" defTabSz="1280160" rtl="0" eaLnBrk="1" latinLnBrk="0" hangingPunct="1">
      <a:defRPr kern="1200">
        <a:solidFill>
          <a:schemeClr val="tx1"/>
        </a:solidFill>
        <a:latin typeface="Calibri" pitchFamily="34" charset="0"/>
        <a:ea typeface="+mn-ea"/>
        <a:cs typeface="Arial" charset="0"/>
      </a:defRPr>
    </a:lvl8pPr>
    <a:lvl9pPr marL="5120640" algn="l" defTabSz="128016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024">
          <p15:clr>
            <a:srgbClr val="A4A3A4"/>
          </p15:clr>
        </p15:guide>
        <p15:guide id="4" pos="4032">
          <p15:clr>
            <a:srgbClr val="A4A3A4"/>
          </p15:clr>
        </p15:guide>
      </p15:sldGuideLst>
    </p:ext>
    <p:ext uri="{2D200454-40CA-4A62-9FC3-DE9A4176ACB9}">
      <p15:notesGuideLst xmlns:p15="http://schemas.microsoft.com/office/powerpoint/2012/main" xmlns="">
        <p15:guide id="1" orient="horz" pos="3109">
          <p15:clr>
            <a:srgbClr val="A4A3A4"/>
          </p15:clr>
        </p15:guide>
        <p15:guide id="2" pos="2101">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66F"/>
    <a:srgbClr val="000066"/>
    <a:srgbClr val="28166F"/>
    <a:srgbClr val="969696"/>
    <a:srgbClr val="4C5F9A"/>
    <a:srgbClr val="878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1" autoAdjust="0"/>
    <p:restoredTop sz="84622" autoAdjust="0"/>
  </p:normalViewPr>
  <p:slideViewPr>
    <p:cSldViewPr>
      <p:cViewPr varScale="1">
        <p:scale>
          <a:sx n="47" d="100"/>
          <a:sy n="47" d="100"/>
        </p:scale>
        <p:origin x="-108" y="-930"/>
      </p:cViewPr>
      <p:guideLst>
        <p:guide orient="horz" pos="2160"/>
        <p:guide orient="horz" pos="3024"/>
        <p:guide pos="2880"/>
        <p:guide pos="40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950" y="-96"/>
      </p:cViewPr>
      <p:guideLst>
        <p:guide orient="horz" pos="3109"/>
        <p:guide orient="horz" pos="3128"/>
        <p:guide pos="210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6731"/>
          </a:xfrm>
          <a:prstGeom prst="rect">
            <a:avLst/>
          </a:prstGeom>
        </p:spPr>
        <p:txBody>
          <a:bodyPr vert="horz" lIns="91234" tIns="45617" rIns="91234" bIns="45617"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49482" y="1"/>
            <a:ext cx="2946575" cy="496731"/>
          </a:xfrm>
          <a:prstGeom prst="rect">
            <a:avLst/>
          </a:prstGeom>
        </p:spPr>
        <p:txBody>
          <a:bodyPr vert="horz" lIns="91234" tIns="45617" rIns="91234" bIns="45617" rtlCol="0"/>
          <a:lstStyle>
            <a:lvl1pPr algn="r" fontAlgn="auto">
              <a:spcBef>
                <a:spcPts val="0"/>
              </a:spcBef>
              <a:spcAft>
                <a:spcPts val="0"/>
              </a:spcAft>
              <a:defRPr sz="1200">
                <a:latin typeface="+mn-lt"/>
                <a:cs typeface="+mn-cs"/>
              </a:defRPr>
            </a:lvl1pPr>
          </a:lstStyle>
          <a:p>
            <a:pPr>
              <a:defRPr/>
            </a:pPr>
            <a:fld id="{63F6C35A-50BB-4CE8-956C-8D2C654DA1CB}" type="datetimeFigureOut">
              <a:rPr lang="ru-RU"/>
              <a:pPr>
                <a:defRPr/>
              </a:pPr>
              <a:t>01.09.2020</a:t>
            </a:fld>
            <a:endParaRPr lang="ru-RU"/>
          </a:p>
        </p:txBody>
      </p:sp>
      <p:sp>
        <p:nvSpPr>
          <p:cNvPr id="4" name="Нижний колонтитул 3"/>
          <p:cNvSpPr>
            <a:spLocks noGrp="1"/>
          </p:cNvSpPr>
          <p:nvPr>
            <p:ph type="ftr" sz="quarter" idx="2"/>
          </p:nvPr>
        </p:nvSpPr>
        <p:spPr>
          <a:xfrm>
            <a:off x="0" y="9431496"/>
            <a:ext cx="2944958" cy="495133"/>
          </a:xfrm>
          <a:prstGeom prst="rect">
            <a:avLst/>
          </a:prstGeom>
        </p:spPr>
        <p:txBody>
          <a:bodyPr vert="horz" lIns="91234" tIns="45617" rIns="91234" bIns="45617"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49482" y="9431496"/>
            <a:ext cx="2946575" cy="495133"/>
          </a:xfrm>
          <a:prstGeom prst="rect">
            <a:avLst/>
          </a:prstGeom>
        </p:spPr>
        <p:txBody>
          <a:bodyPr vert="horz" lIns="91234" tIns="45617" rIns="91234" bIns="45617" rtlCol="0" anchor="b"/>
          <a:lstStyle>
            <a:lvl1pPr algn="r" fontAlgn="auto">
              <a:spcBef>
                <a:spcPts val="0"/>
              </a:spcBef>
              <a:spcAft>
                <a:spcPts val="0"/>
              </a:spcAft>
              <a:defRPr sz="1200">
                <a:latin typeface="+mn-lt"/>
                <a:cs typeface="+mn-cs"/>
              </a:defRPr>
            </a:lvl1pPr>
          </a:lstStyle>
          <a:p>
            <a:pPr>
              <a:defRPr/>
            </a:pPr>
            <a:fld id="{EB0F68A5-49DD-4FAC-B239-F61FE53ED1F1}" type="slidenum">
              <a:rPr lang="ru-RU"/>
              <a:pPr>
                <a:defRPr/>
              </a:pPr>
              <a:t>‹#›</a:t>
            </a:fld>
            <a:endParaRPr lang="ru-RU"/>
          </a:p>
        </p:txBody>
      </p:sp>
    </p:spTree>
    <p:extLst>
      <p:ext uri="{BB962C8B-B14F-4D97-AF65-F5344CB8AC3E}">
        <p14:creationId xmlns:p14="http://schemas.microsoft.com/office/powerpoint/2010/main" val="16817935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6731"/>
          </a:xfrm>
          <a:prstGeom prst="rect">
            <a:avLst/>
          </a:prstGeom>
        </p:spPr>
        <p:txBody>
          <a:bodyPr vert="horz" lIns="91234" tIns="45617" rIns="91234" bIns="45617"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482" y="1"/>
            <a:ext cx="2946575" cy="496731"/>
          </a:xfrm>
          <a:prstGeom prst="rect">
            <a:avLst/>
          </a:prstGeom>
        </p:spPr>
        <p:txBody>
          <a:bodyPr vert="horz" lIns="91234" tIns="45617" rIns="91234" bIns="45617" rtlCol="0"/>
          <a:lstStyle>
            <a:lvl1pPr algn="r" fontAlgn="auto">
              <a:spcBef>
                <a:spcPts val="0"/>
              </a:spcBef>
              <a:spcAft>
                <a:spcPts val="0"/>
              </a:spcAft>
              <a:defRPr sz="1200">
                <a:latin typeface="+mn-lt"/>
                <a:cs typeface="+mn-cs"/>
              </a:defRPr>
            </a:lvl1pPr>
          </a:lstStyle>
          <a:p>
            <a:pPr>
              <a:defRPr/>
            </a:pPr>
            <a:fld id="{4204E956-C598-43DA-9E29-9EE0CB2AD573}" type="datetimeFigureOut">
              <a:rPr lang="ru-RU"/>
              <a:pPr>
                <a:defRPr/>
              </a:pPr>
              <a:t>01.09.2020</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234" tIns="45617" rIns="91234" bIns="45617" rtlCol="0" anchor="ctr"/>
          <a:lstStyle/>
          <a:p>
            <a:pPr lvl="0"/>
            <a:endParaRPr lang="ru-RU" noProof="0"/>
          </a:p>
        </p:txBody>
      </p:sp>
      <p:sp>
        <p:nvSpPr>
          <p:cNvPr id="5" name="Заметки 4"/>
          <p:cNvSpPr>
            <a:spLocks noGrp="1"/>
          </p:cNvSpPr>
          <p:nvPr>
            <p:ph type="body" sz="quarter" idx="3"/>
          </p:nvPr>
        </p:nvSpPr>
        <p:spPr>
          <a:xfrm>
            <a:off x="679606" y="4714949"/>
            <a:ext cx="5438464" cy="4468979"/>
          </a:xfrm>
          <a:prstGeom prst="rect">
            <a:avLst/>
          </a:prstGeom>
        </p:spPr>
        <p:txBody>
          <a:bodyPr vert="horz" lIns="91234" tIns="45617" rIns="91234" bIns="4561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1496"/>
            <a:ext cx="2944958" cy="495133"/>
          </a:xfrm>
          <a:prstGeom prst="rect">
            <a:avLst/>
          </a:prstGeom>
        </p:spPr>
        <p:txBody>
          <a:bodyPr vert="horz" lIns="91234" tIns="45617" rIns="91234" bIns="45617"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482" y="9431496"/>
            <a:ext cx="2946575" cy="495133"/>
          </a:xfrm>
          <a:prstGeom prst="rect">
            <a:avLst/>
          </a:prstGeom>
        </p:spPr>
        <p:txBody>
          <a:bodyPr vert="horz" lIns="91234" tIns="45617" rIns="91234" bIns="45617" rtlCol="0" anchor="b"/>
          <a:lstStyle>
            <a:lvl1pPr algn="r" fontAlgn="auto">
              <a:spcBef>
                <a:spcPts val="0"/>
              </a:spcBef>
              <a:spcAft>
                <a:spcPts val="0"/>
              </a:spcAft>
              <a:defRPr sz="1200">
                <a:latin typeface="+mn-lt"/>
                <a:cs typeface="+mn-cs"/>
              </a:defRPr>
            </a:lvl1pPr>
          </a:lstStyle>
          <a:p>
            <a:pPr>
              <a:defRPr/>
            </a:pPr>
            <a:fld id="{510A2E33-AC42-48A4-A3C2-7FD881FF41EF}" type="slidenum">
              <a:rPr lang="ru-RU"/>
              <a:pPr>
                <a:defRPr/>
              </a:pPr>
              <a:t>‹#›</a:t>
            </a:fld>
            <a:endParaRPr lang="ru-RU"/>
          </a:p>
        </p:txBody>
      </p:sp>
    </p:spTree>
    <p:extLst>
      <p:ext uri="{BB962C8B-B14F-4D97-AF65-F5344CB8AC3E}">
        <p14:creationId xmlns:p14="http://schemas.microsoft.com/office/powerpoint/2010/main" val="12644808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40080" algn="l" rtl="0" eaLnBrk="0" fontAlgn="base" hangingPunct="0">
      <a:spcBef>
        <a:spcPct val="30000"/>
      </a:spcBef>
      <a:spcAft>
        <a:spcPct val="0"/>
      </a:spcAft>
      <a:defRPr sz="1700" kern="1200">
        <a:solidFill>
          <a:schemeClr val="tx1"/>
        </a:solidFill>
        <a:latin typeface="+mn-lt"/>
        <a:ea typeface="+mn-ea"/>
        <a:cs typeface="+mn-cs"/>
      </a:defRPr>
    </a:lvl2pPr>
    <a:lvl3pPr marL="1280160" algn="l" rtl="0" eaLnBrk="0" fontAlgn="base" hangingPunct="0">
      <a:spcBef>
        <a:spcPct val="30000"/>
      </a:spcBef>
      <a:spcAft>
        <a:spcPct val="0"/>
      </a:spcAft>
      <a:defRPr sz="1700" kern="1200">
        <a:solidFill>
          <a:schemeClr val="tx1"/>
        </a:solidFill>
        <a:latin typeface="+mn-lt"/>
        <a:ea typeface="+mn-ea"/>
        <a:cs typeface="+mn-cs"/>
      </a:defRPr>
    </a:lvl3pPr>
    <a:lvl4pPr marL="1920240" algn="l" rtl="0" eaLnBrk="0" fontAlgn="base" hangingPunct="0">
      <a:spcBef>
        <a:spcPct val="30000"/>
      </a:spcBef>
      <a:spcAft>
        <a:spcPct val="0"/>
      </a:spcAft>
      <a:defRPr sz="1700" kern="1200">
        <a:solidFill>
          <a:schemeClr val="tx1"/>
        </a:solidFill>
        <a:latin typeface="+mn-lt"/>
        <a:ea typeface="+mn-ea"/>
        <a:cs typeface="+mn-cs"/>
      </a:defRPr>
    </a:lvl4pPr>
    <a:lvl5pPr marL="2560320" algn="l" rtl="0" eaLnBrk="0" fontAlgn="base" hangingPunct="0">
      <a:spcBef>
        <a:spcPct val="30000"/>
      </a:spcBef>
      <a:spcAft>
        <a:spcPct val="0"/>
      </a:spcAft>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7100"/>
            </a:lvl1pPr>
          </a:lstStyle>
          <a:p>
            <a:r>
              <a:rPr lang="ru-RU"/>
              <a:t>Образец заголовка</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2800"/>
            </a:lvl1pPr>
            <a:lvl2pPr marL="537667" indent="0" algn="ctr">
              <a:buNone/>
              <a:defRPr sz="2400"/>
            </a:lvl2pPr>
            <a:lvl3pPr marL="1075334" indent="0" algn="ctr">
              <a:buNone/>
              <a:defRPr sz="2100"/>
            </a:lvl3pPr>
            <a:lvl4pPr marL="1613002" indent="0" algn="ctr">
              <a:buNone/>
              <a:defRPr sz="1900"/>
            </a:lvl4pPr>
            <a:lvl5pPr marL="2150669" indent="0" algn="ctr">
              <a:buNone/>
              <a:defRPr sz="1900"/>
            </a:lvl5pPr>
            <a:lvl6pPr marL="2688336" indent="0" algn="ctr">
              <a:buNone/>
              <a:defRPr sz="1900"/>
            </a:lvl6pPr>
            <a:lvl7pPr marL="3226003" indent="0" algn="ctr">
              <a:buNone/>
              <a:defRPr sz="1900"/>
            </a:lvl7pPr>
            <a:lvl8pPr marL="3763670" indent="0" algn="ctr">
              <a:buNone/>
              <a:defRPr sz="1900"/>
            </a:lvl8pPr>
            <a:lvl9pPr marL="4301338" indent="0" algn="ctr">
              <a:buNone/>
              <a:defRPr sz="19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03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167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511175"/>
            <a:ext cx="2760345" cy="81365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80110" y="511175"/>
            <a:ext cx="8121015" cy="813657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97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911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7100"/>
            </a:lvl1pPr>
          </a:lstStyle>
          <a:p>
            <a:r>
              <a:rPr lang="ru-RU"/>
              <a:t>Образец заголовка</a:t>
            </a:r>
            <a:endParaRPr lang="en-US" dirty="0"/>
          </a:p>
        </p:txBody>
      </p:sp>
      <p:sp>
        <p:nvSpPr>
          <p:cNvPr id="3" name="Text Placeholder 2"/>
          <p:cNvSpPr>
            <a:spLocks noGrp="1"/>
          </p:cNvSpPr>
          <p:nvPr>
            <p:ph type="body" idx="1"/>
          </p:nvPr>
        </p:nvSpPr>
        <p:spPr>
          <a:xfrm>
            <a:off x="873443" y="6425249"/>
            <a:ext cx="11041380" cy="2100262"/>
          </a:xfrm>
        </p:spPr>
        <p:txBody>
          <a:bodyPr/>
          <a:lstStyle>
            <a:lvl1pPr marL="0" indent="0">
              <a:buNone/>
              <a:defRPr sz="2800">
                <a:solidFill>
                  <a:schemeClr val="tx1">
                    <a:tint val="75000"/>
                  </a:schemeClr>
                </a:solidFill>
              </a:defRPr>
            </a:lvl1pPr>
            <a:lvl2pPr marL="537667" indent="0">
              <a:buNone/>
              <a:defRPr sz="2400">
                <a:solidFill>
                  <a:schemeClr val="tx1">
                    <a:tint val="75000"/>
                  </a:schemeClr>
                </a:solidFill>
              </a:defRPr>
            </a:lvl2pPr>
            <a:lvl3pPr marL="1075334" indent="0">
              <a:buNone/>
              <a:defRPr sz="2100">
                <a:solidFill>
                  <a:schemeClr val="tx1">
                    <a:tint val="75000"/>
                  </a:schemeClr>
                </a:solidFill>
              </a:defRPr>
            </a:lvl3pPr>
            <a:lvl4pPr marL="1613002" indent="0">
              <a:buNone/>
              <a:defRPr sz="1900">
                <a:solidFill>
                  <a:schemeClr val="tx1">
                    <a:tint val="75000"/>
                  </a:schemeClr>
                </a:solidFill>
              </a:defRPr>
            </a:lvl4pPr>
            <a:lvl5pPr marL="2150669" indent="0">
              <a:buNone/>
              <a:defRPr sz="1900">
                <a:solidFill>
                  <a:schemeClr val="tx1">
                    <a:tint val="75000"/>
                  </a:schemeClr>
                </a:solidFill>
              </a:defRPr>
            </a:lvl5pPr>
            <a:lvl6pPr marL="2688336" indent="0">
              <a:buNone/>
              <a:defRPr sz="1900">
                <a:solidFill>
                  <a:schemeClr val="tx1">
                    <a:tint val="75000"/>
                  </a:schemeClr>
                </a:solidFill>
              </a:defRPr>
            </a:lvl6pPr>
            <a:lvl7pPr marL="3226003" indent="0">
              <a:buNone/>
              <a:defRPr sz="1900">
                <a:solidFill>
                  <a:schemeClr val="tx1">
                    <a:tint val="75000"/>
                  </a:schemeClr>
                </a:solidFill>
              </a:defRPr>
            </a:lvl7pPr>
            <a:lvl8pPr marL="3763670" indent="0">
              <a:buNone/>
              <a:defRPr sz="1900">
                <a:solidFill>
                  <a:schemeClr val="tx1">
                    <a:tint val="75000"/>
                  </a:schemeClr>
                </a:solidFill>
              </a:defRPr>
            </a:lvl8pPr>
            <a:lvl9pPr marL="4301338" indent="0">
              <a:buNone/>
              <a:defRPr sz="19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152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962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6"/>
            <a:ext cx="11041380" cy="18557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1778" y="2353628"/>
            <a:ext cx="5415676" cy="1153477"/>
          </a:xfrm>
        </p:spPr>
        <p:txBody>
          <a:bodyPr anchor="b"/>
          <a:lstStyle>
            <a:lvl1pPr marL="0" indent="0">
              <a:buNone/>
              <a:defRPr sz="2800" b="1"/>
            </a:lvl1pPr>
            <a:lvl2pPr marL="537667" indent="0">
              <a:buNone/>
              <a:defRPr sz="2400" b="1"/>
            </a:lvl2pPr>
            <a:lvl3pPr marL="1075334" indent="0">
              <a:buNone/>
              <a:defRPr sz="2100" b="1"/>
            </a:lvl3pPr>
            <a:lvl4pPr marL="1613002" indent="0">
              <a:buNone/>
              <a:defRPr sz="1900" b="1"/>
            </a:lvl4pPr>
            <a:lvl5pPr marL="2150669" indent="0">
              <a:buNone/>
              <a:defRPr sz="1900" b="1"/>
            </a:lvl5pPr>
            <a:lvl6pPr marL="2688336" indent="0">
              <a:buNone/>
              <a:defRPr sz="1900" b="1"/>
            </a:lvl6pPr>
            <a:lvl7pPr marL="3226003" indent="0">
              <a:buNone/>
              <a:defRPr sz="1900" b="1"/>
            </a:lvl7pPr>
            <a:lvl8pPr marL="3763670" indent="0">
              <a:buNone/>
              <a:defRPr sz="1900" b="1"/>
            </a:lvl8pPr>
            <a:lvl9pPr marL="4301338" indent="0">
              <a:buNone/>
              <a:defRPr sz="1900" b="1"/>
            </a:lvl9pPr>
          </a:lstStyle>
          <a:p>
            <a:pPr lvl="0"/>
            <a:r>
              <a:rPr lang="ru-RU"/>
              <a:t>Образец текста</a:t>
            </a:r>
          </a:p>
        </p:txBody>
      </p:sp>
      <p:sp>
        <p:nvSpPr>
          <p:cNvPr id="4" name="Content Placeholder 3"/>
          <p:cNvSpPr>
            <a:spLocks noGrp="1"/>
          </p:cNvSpPr>
          <p:nvPr>
            <p:ph sz="half" idx="2"/>
          </p:nvPr>
        </p:nvSpPr>
        <p:spPr>
          <a:xfrm>
            <a:off x="881778" y="3507105"/>
            <a:ext cx="5415676" cy="51584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80810" y="2353628"/>
            <a:ext cx="5442347" cy="1153477"/>
          </a:xfrm>
        </p:spPr>
        <p:txBody>
          <a:bodyPr anchor="b"/>
          <a:lstStyle>
            <a:lvl1pPr marL="0" indent="0">
              <a:buNone/>
              <a:defRPr sz="2800" b="1"/>
            </a:lvl1pPr>
            <a:lvl2pPr marL="537667" indent="0">
              <a:buNone/>
              <a:defRPr sz="2400" b="1"/>
            </a:lvl2pPr>
            <a:lvl3pPr marL="1075334" indent="0">
              <a:buNone/>
              <a:defRPr sz="2100" b="1"/>
            </a:lvl3pPr>
            <a:lvl4pPr marL="1613002" indent="0">
              <a:buNone/>
              <a:defRPr sz="1900" b="1"/>
            </a:lvl4pPr>
            <a:lvl5pPr marL="2150669" indent="0">
              <a:buNone/>
              <a:defRPr sz="1900" b="1"/>
            </a:lvl5pPr>
            <a:lvl6pPr marL="2688336" indent="0">
              <a:buNone/>
              <a:defRPr sz="1900" b="1"/>
            </a:lvl6pPr>
            <a:lvl7pPr marL="3226003" indent="0">
              <a:buNone/>
              <a:defRPr sz="1900" b="1"/>
            </a:lvl7pPr>
            <a:lvl8pPr marL="3763670" indent="0">
              <a:buNone/>
              <a:defRPr sz="1900" b="1"/>
            </a:lvl8pPr>
            <a:lvl9pPr marL="4301338" indent="0">
              <a:buNone/>
              <a:defRPr sz="1900" b="1"/>
            </a:lvl9pPr>
          </a:lstStyle>
          <a:p>
            <a:pPr lvl="0"/>
            <a:r>
              <a:rPr lang="ru-RU"/>
              <a:t>Образец текста</a:t>
            </a:r>
          </a:p>
        </p:txBody>
      </p:sp>
      <p:sp>
        <p:nvSpPr>
          <p:cNvPr id="6" name="Content Placeholder 5"/>
          <p:cNvSpPr>
            <a:spLocks noGrp="1"/>
          </p:cNvSpPr>
          <p:nvPr>
            <p:ph sz="quarter" idx="4"/>
          </p:nvPr>
        </p:nvSpPr>
        <p:spPr>
          <a:xfrm>
            <a:off x="6480810" y="3507105"/>
            <a:ext cx="5442347" cy="515842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573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848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298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800"/>
            </a:lvl1pPr>
          </a:lstStyle>
          <a:p>
            <a:r>
              <a:rPr lang="ru-RU"/>
              <a:t>Образец заголовка</a:t>
            </a:r>
            <a:endParaRPr lang="en-US" dirty="0"/>
          </a:p>
        </p:txBody>
      </p:sp>
      <p:sp>
        <p:nvSpPr>
          <p:cNvPr id="3" name="Content Placeholder 2"/>
          <p:cNvSpPr>
            <a:spLocks noGrp="1"/>
          </p:cNvSpPr>
          <p:nvPr>
            <p:ph idx="1"/>
          </p:nvPr>
        </p:nvSpPr>
        <p:spPr>
          <a:xfrm>
            <a:off x="5442347" y="1382396"/>
            <a:ext cx="6480810" cy="6823075"/>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900"/>
            </a:lvl1pPr>
            <a:lvl2pPr marL="537667" indent="0">
              <a:buNone/>
              <a:defRPr sz="1600"/>
            </a:lvl2pPr>
            <a:lvl3pPr marL="1075334" indent="0">
              <a:buNone/>
              <a:defRPr sz="1400"/>
            </a:lvl3pPr>
            <a:lvl4pPr marL="1613002" indent="0">
              <a:buNone/>
              <a:defRPr sz="1200"/>
            </a:lvl4pPr>
            <a:lvl5pPr marL="2150669" indent="0">
              <a:buNone/>
              <a:defRPr sz="1200"/>
            </a:lvl5pPr>
            <a:lvl6pPr marL="2688336" indent="0">
              <a:buNone/>
              <a:defRPr sz="1200"/>
            </a:lvl6pPr>
            <a:lvl7pPr marL="3226003" indent="0">
              <a:buNone/>
              <a:defRPr sz="1200"/>
            </a:lvl7pPr>
            <a:lvl8pPr marL="3763670" indent="0">
              <a:buNone/>
              <a:defRPr sz="1200"/>
            </a:lvl8pPr>
            <a:lvl9pPr marL="430133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73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42347" y="1382396"/>
            <a:ext cx="6480810" cy="6823075"/>
          </a:xfrm>
        </p:spPr>
        <p:txBody>
          <a:bodyPr anchor="t"/>
          <a:lstStyle>
            <a:lvl1pPr marL="0" indent="0">
              <a:buNone/>
              <a:defRPr sz="3800"/>
            </a:lvl1pPr>
            <a:lvl2pPr marL="537667" indent="0">
              <a:buNone/>
              <a:defRPr sz="3300"/>
            </a:lvl2pPr>
            <a:lvl3pPr marL="1075334" indent="0">
              <a:buNone/>
              <a:defRPr sz="2800"/>
            </a:lvl3pPr>
            <a:lvl4pPr marL="1613002" indent="0">
              <a:buNone/>
              <a:defRPr sz="2400"/>
            </a:lvl4pPr>
            <a:lvl5pPr marL="2150669" indent="0">
              <a:buNone/>
              <a:defRPr sz="2400"/>
            </a:lvl5pPr>
            <a:lvl6pPr marL="2688336" indent="0">
              <a:buNone/>
              <a:defRPr sz="2400"/>
            </a:lvl6pPr>
            <a:lvl7pPr marL="3226003" indent="0">
              <a:buNone/>
              <a:defRPr sz="2400"/>
            </a:lvl7pPr>
            <a:lvl8pPr marL="3763670" indent="0">
              <a:buNone/>
              <a:defRPr sz="2400"/>
            </a:lvl8pPr>
            <a:lvl9pPr marL="4301338" indent="0">
              <a:buNone/>
              <a:defRPr sz="2400"/>
            </a:lvl9pPr>
          </a:lstStyle>
          <a:p>
            <a:r>
              <a:rPr lang="ru-RU"/>
              <a:t>Вставка рисунка</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900"/>
            </a:lvl1pPr>
            <a:lvl2pPr marL="537667" indent="0">
              <a:buNone/>
              <a:defRPr sz="1600"/>
            </a:lvl2pPr>
            <a:lvl3pPr marL="1075334" indent="0">
              <a:buNone/>
              <a:defRPr sz="1400"/>
            </a:lvl3pPr>
            <a:lvl4pPr marL="1613002" indent="0">
              <a:buNone/>
              <a:defRPr sz="1200"/>
            </a:lvl4pPr>
            <a:lvl5pPr marL="2150669" indent="0">
              <a:buNone/>
              <a:defRPr sz="1200"/>
            </a:lvl5pPr>
            <a:lvl6pPr marL="2688336" indent="0">
              <a:buNone/>
              <a:defRPr sz="1200"/>
            </a:lvl6pPr>
            <a:lvl7pPr marL="3226003" indent="0">
              <a:buNone/>
              <a:defRPr sz="1200"/>
            </a:lvl7pPr>
            <a:lvl8pPr marL="3763670" indent="0">
              <a:buNone/>
              <a:defRPr sz="1200"/>
            </a:lvl8pPr>
            <a:lvl9pPr marL="430133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D3CBEF1B-A7D9-41FB-8981-5B77663F4E9C}" type="datetimeFigureOut">
              <a:rPr lang="ru-RU" smtClean="0">
                <a:solidFill>
                  <a:prstClr val="black">
                    <a:tint val="75000"/>
                  </a:prstClr>
                </a:solidFill>
              </a:rPr>
              <a:pPr/>
              <a:t>01.09.2020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FB39662E-1D8B-45E9-B68C-E9E8563BC16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275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107533" tIns="53767" rIns="107533" bIns="53767"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107533" tIns="53767" rIns="107533" bIns="53767"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0110" y="8898891"/>
            <a:ext cx="2880360" cy="511175"/>
          </a:xfrm>
          <a:prstGeom prst="rect">
            <a:avLst/>
          </a:prstGeom>
        </p:spPr>
        <p:txBody>
          <a:bodyPr vert="horz" lIns="107533" tIns="53767" rIns="107533" bIns="53767" rtlCol="0" anchor="ctr"/>
          <a:lstStyle>
            <a:lvl1pPr algn="l">
              <a:defRPr sz="1400">
                <a:solidFill>
                  <a:schemeClr val="tx1">
                    <a:tint val="75000"/>
                  </a:schemeClr>
                </a:solidFill>
              </a:defRPr>
            </a:lvl1pPr>
          </a:lstStyle>
          <a:p>
            <a:pPr defTabSz="537667" fontAlgn="auto">
              <a:spcBef>
                <a:spcPts val="0"/>
              </a:spcBef>
              <a:spcAft>
                <a:spcPts val="0"/>
              </a:spcAft>
            </a:pPr>
            <a:fld id="{D3CBEF1B-A7D9-41FB-8981-5B77663F4E9C}" type="datetimeFigureOut">
              <a:rPr lang="ru-RU" smtClean="0">
                <a:solidFill>
                  <a:prstClr val="black">
                    <a:tint val="75000"/>
                  </a:prstClr>
                </a:solidFill>
                <a:latin typeface="Calibri" panose="020F0502020204030204"/>
                <a:cs typeface="+mn-cs"/>
              </a:rPr>
              <a:pPr defTabSz="537667" fontAlgn="auto">
                <a:spcBef>
                  <a:spcPts val="0"/>
                </a:spcBef>
                <a:spcAft>
                  <a:spcPts val="0"/>
                </a:spcAft>
              </a:pPr>
              <a:t>01.09.2020</a:t>
            </a:fld>
            <a:endParaRPr lang="ru-RU">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107533" tIns="53767" rIns="107533" bIns="53767" rtlCol="0" anchor="ctr"/>
          <a:lstStyle>
            <a:lvl1pPr algn="ctr">
              <a:defRPr sz="1400">
                <a:solidFill>
                  <a:schemeClr val="tx1">
                    <a:tint val="75000"/>
                  </a:schemeClr>
                </a:solidFill>
              </a:defRPr>
            </a:lvl1pPr>
          </a:lstStyle>
          <a:p>
            <a:pPr defTabSz="537667" fontAlgn="auto">
              <a:spcBef>
                <a:spcPts val="0"/>
              </a:spcBef>
              <a:spcAft>
                <a:spcPts val="0"/>
              </a:spcAft>
            </a:pPr>
            <a:endParaRPr lang="ru-RU">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107533" tIns="53767" rIns="107533" bIns="53767" rtlCol="0" anchor="ctr"/>
          <a:lstStyle>
            <a:lvl1pPr algn="r">
              <a:defRPr sz="1400">
                <a:solidFill>
                  <a:schemeClr val="tx1">
                    <a:tint val="75000"/>
                  </a:schemeClr>
                </a:solidFill>
              </a:defRPr>
            </a:lvl1pPr>
          </a:lstStyle>
          <a:p>
            <a:pPr defTabSz="537667" fontAlgn="auto">
              <a:spcBef>
                <a:spcPts val="0"/>
              </a:spcBef>
              <a:spcAft>
                <a:spcPts val="0"/>
              </a:spcAft>
            </a:pPr>
            <a:fld id="{FB39662E-1D8B-45E9-B68C-E9E8563BC161}" type="slidenum">
              <a:rPr lang="ru-RU" smtClean="0">
                <a:solidFill>
                  <a:prstClr val="black">
                    <a:tint val="75000"/>
                  </a:prstClr>
                </a:solidFill>
                <a:latin typeface="Calibri" panose="020F0502020204030204"/>
                <a:cs typeface="+mn-cs"/>
              </a:rPr>
              <a:pPr defTabSz="537667" fontAlgn="auto">
                <a:spcBef>
                  <a:spcPts val="0"/>
                </a:spcBef>
                <a:spcAft>
                  <a:spcPts val="0"/>
                </a:spcAft>
              </a:pPr>
              <a:t>‹#›</a:t>
            </a:fld>
            <a:endParaRPr lang="ru-RU">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237904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75334" rtl="0" eaLnBrk="1" latinLnBrk="0" hangingPunct="1">
        <a:lnSpc>
          <a:spcPct val="90000"/>
        </a:lnSpc>
        <a:spcBef>
          <a:spcPct val="0"/>
        </a:spcBef>
        <a:buNone/>
        <a:defRPr sz="5200" kern="1200">
          <a:solidFill>
            <a:schemeClr val="tx1"/>
          </a:solidFill>
          <a:latin typeface="+mj-lt"/>
          <a:ea typeface="+mj-ea"/>
          <a:cs typeface="+mj-cs"/>
        </a:defRPr>
      </a:lvl1pPr>
    </p:titleStyle>
    <p:bodyStyle>
      <a:lvl1pPr marL="268834" indent="-268834" algn="l" defTabSz="1075334" rtl="0" eaLnBrk="1" latinLnBrk="0" hangingPunct="1">
        <a:lnSpc>
          <a:spcPct val="90000"/>
        </a:lnSpc>
        <a:spcBef>
          <a:spcPts val="1176"/>
        </a:spcBef>
        <a:buFont typeface="Arial" panose="020B0604020202020204" pitchFamily="34" charset="0"/>
        <a:buChar char="•"/>
        <a:defRPr sz="3300" kern="1200">
          <a:solidFill>
            <a:schemeClr val="tx1"/>
          </a:solidFill>
          <a:latin typeface="+mn-lt"/>
          <a:ea typeface="+mn-ea"/>
          <a:cs typeface="+mn-cs"/>
        </a:defRPr>
      </a:lvl1pPr>
      <a:lvl2pPr marL="806501" indent="-268834" algn="l" defTabSz="1075334" rtl="0" eaLnBrk="1" latinLnBrk="0" hangingPunct="1">
        <a:lnSpc>
          <a:spcPct val="90000"/>
        </a:lnSpc>
        <a:spcBef>
          <a:spcPts val="588"/>
        </a:spcBef>
        <a:buFont typeface="Arial" panose="020B0604020202020204" pitchFamily="34" charset="0"/>
        <a:buChar char="•"/>
        <a:defRPr sz="2800" kern="1200">
          <a:solidFill>
            <a:schemeClr val="tx1"/>
          </a:solidFill>
          <a:latin typeface="+mn-lt"/>
          <a:ea typeface="+mn-ea"/>
          <a:cs typeface="+mn-cs"/>
        </a:defRPr>
      </a:lvl2pPr>
      <a:lvl3pPr marL="1344168" indent="-268834" algn="l" defTabSz="1075334" rtl="0" eaLnBrk="1" latinLnBrk="0" hangingPunct="1">
        <a:lnSpc>
          <a:spcPct val="90000"/>
        </a:lnSpc>
        <a:spcBef>
          <a:spcPts val="588"/>
        </a:spcBef>
        <a:buFont typeface="Arial" panose="020B0604020202020204" pitchFamily="34" charset="0"/>
        <a:buChar char="•"/>
        <a:defRPr sz="2400" kern="1200">
          <a:solidFill>
            <a:schemeClr val="tx1"/>
          </a:solidFill>
          <a:latin typeface="+mn-lt"/>
          <a:ea typeface="+mn-ea"/>
          <a:cs typeface="+mn-cs"/>
        </a:defRPr>
      </a:lvl3pPr>
      <a:lvl4pPr marL="1881835"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4pPr>
      <a:lvl5pPr marL="2419502"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5pPr>
      <a:lvl6pPr marL="2957170"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6pPr>
      <a:lvl7pPr marL="3494837"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7pPr>
      <a:lvl8pPr marL="4032504"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8pPr>
      <a:lvl9pPr marL="4570171" indent="-268834" algn="l" defTabSz="1075334" rtl="0" eaLnBrk="1" latinLnBrk="0" hangingPunct="1">
        <a:lnSpc>
          <a:spcPct val="90000"/>
        </a:lnSpc>
        <a:spcBef>
          <a:spcPts val="588"/>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75334" rtl="0" eaLnBrk="1" latinLnBrk="0" hangingPunct="1">
        <a:defRPr sz="2100" kern="1200">
          <a:solidFill>
            <a:schemeClr val="tx1"/>
          </a:solidFill>
          <a:latin typeface="+mn-lt"/>
          <a:ea typeface="+mn-ea"/>
          <a:cs typeface="+mn-cs"/>
        </a:defRPr>
      </a:lvl1pPr>
      <a:lvl2pPr marL="537667" algn="l" defTabSz="1075334" rtl="0" eaLnBrk="1" latinLnBrk="0" hangingPunct="1">
        <a:defRPr sz="2100" kern="1200">
          <a:solidFill>
            <a:schemeClr val="tx1"/>
          </a:solidFill>
          <a:latin typeface="+mn-lt"/>
          <a:ea typeface="+mn-ea"/>
          <a:cs typeface="+mn-cs"/>
        </a:defRPr>
      </a:lvl2pPr>
      <a:lvl3pPr marL="1075334" algn="l" defTabSz="1075334" rtl="0" eaLnBrk="1" latinLnBrk="0" hangingPunct="1">
        <a:defRPr sz="2100" kern="1200">
          <a:solidFill>
            <a:schemeClr val="tx1"/>
          </a:solidFill>
          <a:latin typeface="+mn-lt"/>
          <a:ea typeface="+mn-ea"/>
          <a:cs typeface="+mn-cs"/>
        </a:defRPr>
      </a:lvl3pPr>
      <a:lvl4pPr marL="1613002" algn="l" defTabSz="1075334" rtl="0" eaLnBrk="1" latinLnBrk="0" hangingPunct="1">
        <a:defRPr sz="2100" kern="1200">
          <a:solidFill>
            <a:schemeClr val="tx1"/>
          </a:solidFill>
          <a:latin typeface="+mn-lt"/>
          <a:ea typeface="+mn-ea"/>
          <a:cs typeface="+mn-cs"/>
        </a:defRPr>
      </a:lvl4pPr>
      <a:lvl5pPr marL="2150669" algn="l" defTabSz="1075334" rtl="0" eaLnBrk="1" latinLnBrk="0" hangingPunct="1">
        <a:defRPr sz="2100" kern="1200">
          <a:solidFill>
            <a:schemeClr val="tx1"/>
          </a:solidFill>
          <a:latin typeface="+mn-lt"/>
          <a:ea typeface="+mn-ea"/>
          <a:cs typeface="+mn-cs"/>
        </a:defRPr>
      </a:lvl5pPr>
      <a:lvl6pPr marL="2688336" algn="l" defTabSz="1075334" rtl="0" eaLnBrk="1" latinLnBrk="0" hangingPunct="1">
        <a:defRPr sz="2100" kern="1200">
          <a:solidFill>
            <a:schemeClr val="tx1"/>
          </a:solidFill>
          <a:latin typeface="+mn-lt"/>
          <a:ea typeface="+mn-ea"/>
          <a:cs typeface="+mn-cs"/>
        </a:defRPr>
      </a:lvl6pPr>
      <a:lvl7pPr marL="3226003" algn="l" defTabSz="1075334" rtl="0" eaLnBrk="1" latinLnBrk="0" hangingPunct="1">
        <a:defRPr sz="2100" kern="1200">
          <a:solidFill>
            <a:schemeClr val="tx1"/>
          </a:solidFill>
          <a:latin typeface="+mn-lt"/>
          <a:ea typeface="+mn-ea"/>
          <a:cs typeface="+mn-cs"/>
        </a:defRPr>
      </a:lvl7pPr>
      <a:lvl8pPr marL="3763670" algn="l" defTabSz="1075334" rtl="0" eaLnBrk="1" latinLnBrk="0" hangingPunct="1">
        <a:defRPr sz="2100" kern="1200">
          <a:solidFill>
            <a:schemeClr val="tx1"/>
          </a:solidFill>
          <a:latin typeface="+mn-lt"/>
          <a:ea typeface="+mn-ea"/>
          <a:cs typeface="+mn-cs"/>
        </a:defRPr>
      </a:lvl8pPr>
      <a:lvl9pPr marL="4301338" algn="l" defTabSz="107533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fif"/><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6.jfif"/><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fif"/></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melova\Desktop\section1_img.jpg"/>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35651" t="-1890" r="8667" b="3416"/>
          <a:stretch/>
        </p:blipFill>
        <p:spPr bwMode="auto">
          <a:xfrm>
            <a:off x="0" y="1344216"/>
            <a:ext cx="12801600" cy="8224465"/>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C:\Users\isataev\Downloads\830_oooo.plu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35" y="5088632"/>
            <a:ext cx="1714500" cy="1714500"/>
          </a:xfrm>
          <a:prstGeom prst="rect">
            <a:avLst/>
          </a:prstGeom>
          <a:ln>
            <a:noFill/>
          </a:ln>
          <a:effectLst>
            <a:outerShdw blurRad="292100" dist="139700" dir="2700000" algn="tl" rotWithShape="0">
              <a:srgbClr val="333333">
                <a:alpha val="65000"/>
              </a:srgbClr>
            </a:outerShdw>
          </a:effectLst>
        </p:spPr>
      </p:pic>
      <p:pic>
        <p:nvPicPr>
          <p:cNvPr id="17" name="Рисунок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17" y="110806"/>
            <a:ext cx="2351822" cy="15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20280" y="7413426"/>
            <a:ext cx="10169257" cy="1216574"/>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3600" b="1" i="1" dirty="0">
                <a:solidFill>
                  <a:srgbClr val="2A166F"/>
                </a:solidFill>
                <a:latin typeface="Georgia" panose="02040502050405020303" pitchFamily="18" charset="0"/>
                <a:cs typeface="+mn-cs"/>
              </a:rPr>
              <a:t>«Создание открытых онлайн курсов (</a:t>
            </a:r>
            <a:r>
              <a:rPr lang="ru-RU" sz="3600" b="1" i="1" dirty="0" err="1">
                <a:solidFill>
                  <a:srgbClr val="2A166F"/>
                </a:solidFill>
                <a:latin typeface="Georgia" panose="02040502050405020303" pitchFamily="18" charset="0"/>
                <a:cs typeface="+mn-cs"/>
              </a:rPr>
              <a:t>moocs</a:t>
            </a:r>
            <a:r>
              <a:rPr lang="ru-RU" sz="3600" b="1" i="1" dirty="0" smtClean="0">
                <a:solidFill>
                  <a:srgbClr val="2A166F"/>
                </a:solidFill>
                <a:latin typeface="Georgia" panose="02040502050405020303" pitchFamily="18" charset="0"/>
                <a:cs typeface="+mn-cs"/>
              </a:rPr>
              <a:t>)»</a:t>
            </a:r>
            <a:endParaRPr lang="ru-RU" sz="3600" b="1" i="1" dirty="0">
              <a:solidFill>
                <a:srgbClr val="2A166F"/>
              </a:solidFill>
              <a:latin typeface="Georgia" panose="02040502050405020303" pitchFamily="18" charset="0"/>
              <a:cs typeface="+mn-cs"/>
            </a:endParaRPr>
          </a:p>
        </p:txBody>
      </p:sp>
      <p:sp>
        <p:nvSpPr>
          <p:cNvPr id="11" name="TextBox 10"/>
          <p:cNvSpPr txBox="1"/>
          <p:nvPr/>
        </p:nvSpPr>
        <p:spPr>
          <a:xfrm>
            <a:off x="2703950" y="587261"/>
            <a:ext cx="9673514" cy="646331"/>
          </a:xfrm>
          <a:prstGeom prst="rect">
            <a:avLst/>
          </a:prstGeom>
          <a:noFill/>
        </p:spPr>
        <p:txBody>
          <a:bodyPr wrap="square" rtlCol="0">
            <a:spAutoFit/>
          </a:bodyPr>
          <a:lstStyle/>
          <a:p>
            <a:r>
              <a:rPr lang="ru-RU" sz="3600" b="1" dirty="0" smtClean="0">
                <a:solidFill>
                  <a:srgbClr val="29166F"/>
                </a:solidFill>
              </a:rPr>
              <a:t>НАО «Медицинский Университет Караганды»</a:t>
            </a:r>
            <a:endParaRPr lang="ru-RU" sz="3600" b="1" dirty="0">
              <a:solidFill>
                <a:srgbClr val="29166F"/>
              </a:solidFill>
            </a:endParaRPr>
          </a:p>
        </p:txBody>
      </p:sp>
    </p:spTree>
    <p:extLst>
      <p:ext uri="{BB962C8B-B14F-4D97-AF65-F5344CB8AC3E}">
        <p14:creationId xmlns:p14="http://schemas.microsoft.com/office/powerpoint/2010/main" val="3641611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84276" y="267690"/>
            <a:ext cx="9821180" cy="1955237"/>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a:solidFill>
                  <a:srgbClr val="2A166F"/>
                </a:solidFill>
                <a:latin typeface="Georgia" panose="02040502050405020303" pitchFamily="18" charset="0"/>
                <a:cs typeface="+mn-cs"/>
              </a:rPr>
              <a:t>С 1 ноября 2019 года  по 15 декабря 2019 года  на Национальной платформе открытого образования Казахстана  размещен открытый онлайн курс по повышению педагогической квалификации  на тему «Эффективный преподаватель».</a:t>
            </a: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8" name="Рисунок 7"/>
          <p:cNvPicPr>
            <a:picLocks noChangeAspect="1"/>
          </p:cNvPicPr>
          <p:nvPr/>
        </p:nvPicPr>
        <p:blipFill>
          <a:blip r:embed="rId3"/>
          <a:stretch>
            <a:fillRect/>
          </a:stretch>
        </p:blipFill>
        <p:spPr>
          <a:xfrm>
            <a:off x="1399372" y="2222927"/>
            <a:ext cx="10109212" cy="6318258"/>
          </a:xfrm>
          <a:prstGeom prst="rect">
            <a:avLst/>
          </a:prstGeom>
        </p:spPr>
      </p:pic>
    </p:spTree>
    <p:extLst>
      <p:ext uri="{BB962C8B-B14F-4D97-AF65-F5344CB8AC3E}">
        <p14:creationId xmlns:p14="http://schemas.microsoft.com/office/powerpoint/2010/main" val="1782162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8" name="Рисунок 7"/>
          <p:cNvPicPr>
            <a:picLocks noChangeAspect="1"/>
          </p:cNvPicPr>
          <p:nvPr/>
        </p:nvPicPr>
        <p:blipFill rotWithShape="1">
          <a:blip r:embed="rId3"/>
          <a:srcRect r="-94" b="16267"/>
          <a:stretch/>
        </p:blipFill>
        <p:spPr>
          <a:xfrm>
            <a:off x="547242" y="2392884"/>
            <a:ext cx="11614198" cy="6072352"/>
          </a:xfrm>
          <a:prstGeom prst="rect">
            <a:avLst/>
          </a:prstGeom>
        </p:spPr>
      </p:pic>
    </p:spTree>
    <p:extLst>
      <p:ext uri="{BB962C8B-B14F-4D97-AF65-F5344CB8AC3E}">
        <p14:creationId xmlns:p14="http://schemas.microsoft.com/office/powerpoint/2010/main" val="2808735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Прямоугольник 3"/>
          <p:cNvSpPr/>
          <p:nvPr/>
        </p:nvSpPr>
        <p:spPr>
          <a:xfrm>
            <a:off x="2584376" y="480120"/>
            <a:ext cx="9721080" cy="230832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На открытом онлайн курсе участвовали 112 слушателей  и  по окончанию курса сдали итоговое тестирование. По результатам тестирования положительную оценку получили 29 слушателей и получили официальный сертификат</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 приложением. Из них 24 слушателей   ППС НАО МУК</a:t>
            </a:r>
            <a:r>
              <a:rPr lang="kk-KZ" sz="2400" dirty="0">
                <a:latin typeface="Times New Roman" panose="02020603050405020304" pitchFamily="18" charset="0"/>
                <a:cs typeface="Times New Roman" panose="02020603050405020304" pitchFamily="18" charset="0"/>
              </a:rPr>
              <a:t>, а остальные 5 слушателей из других университетов.</a:t>
            </a: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144216" y="3731534"/>
            <a:ext cx="5617731" cy="4067438"/>
          </a:xfrm>
          <a:prstGeom prst="rect">
            <a:avLst/>
          </a:prstGeom>
        </p:spPr>
      </p:pic>
      <p:pic>
        <p:nvPicPr>
          <p:cNvPr id="9" name="Рисунок 8"/>
          <p:cNvPicPr>
            <a:picLocks noChangeAspect="1"/>
          </p:cNvPicPr>
          <p:nvPr/>
        </p:nvPicPr>
        <p:blipFill>
          <a:blip r:embed="rId4"/>
          <a:stretch>
            <a:fillRect/>
          </a:stretch>
        </p:blipFill>
        <p:spPr>
          <a:xfrm>
            <a:off x="7120880" y="3286504"/>
            <a:ext cx="3489019" cy="4957498"/>
          </a:xfrm>
          <a:prstGeom prst="rect">
            <a:avLst/>
          </a:prstGeom>
        </p:spPr>
      </p:pic>
    </p:spTree>
    <p:extLst>
      <p:ext uri="{BB962C8B-B14F-4D97-AF65-F5344CB8AC3E}">
        <p14:creationId xmlns:p14="http://schemas.microsoft.com/office/powerpoint/2010/main" val="1832775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1028" name="Picture 4" descr="последствия погружения в Moo cs vers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68" y="552128"/>
            <a:ext cx="10873208" cy="800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98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3074" name="Picture 2" descr="Презентация на тему: &quot;MOOС S и БУДУЩЕЕ ВЫСШЕГО ОБРАЗОВАНИЯ ВОПРОСЫ И ОТВЕТЫ  Е.А.Беляева, старший преподаватель кафедры иностранных языков для  естественно- научных специальностей.&quot;. Скачать бесплатно и без регистрации."/>
          <p:cNvPicPr>
            <a:picLocks noChangeAspect="1" noChangeArrowheads="1"/>
          </p:cNvPicPr>
          <p:nvPr/>
        </p:nvPicPr>
        <p:blipFill rotWithShape="1">
          <a:blip r:embed="rId2">
            <a:extLst>
              <a:ext uri="{28A0092B-C50C-407E-A947-70E740481C1C}">
                <a14:useLocalDpi xmlns:a14="http://schemas.microsoft.com/office/drawing/2010/main" val="0"/>
              </a:ext>
            </a:extLst>
          </a:blip>
          <a:srcRect t="13946" b="13625"/>
          <a:stretch/>
        </p:blipFill>
        <p:spPr bwMode="auto">
          <a:xfrm>
            <a:off x="496144" y="818808"/>
            <a:ext cx="11969557" cy="65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64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Прямоугольник 3"/>
          <p:cNvSpPr/>
          <p:nvPr/>
        </p:nvSpPr>
        <p:spPr>
          <a:xfrm>
            <a:off x="2584376" y="480120"/>
            <a:ext cx="9721080" cy="523220"/>
          </a:xfrm>
          <a:prstGeom prst="rect">
            <a:avLst/>
          </a:prstGeom>
        </p:spPr>
        <p:txBody>
          <a:bodyPr wrap="square">
            <a:spAutoFit/>
          </a:bodyPr>
          <a:lstStyle/>
          <a:p>
            <a:pPr algn="ctr"/>
            <a:r>
              <a:rPr lang="ru-RU" sz="2800" b="1" dirty="0" smtClean="0">
                <a:latin typeface="Times New Roman" panose="02020603050405020304" pitchFamily="18" charset="0"/>
                <a:cs typeface="Times New Roman" panose="02020603050405020304" pitchFamily="18" charset="0"/>
              </a:rPr>
              <a:t>Разновидности</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moocs</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pic>
        <p:nvPicPr>
          <p:cNvPr id="1026" name="Picture 2" descr="Перспективы развития курсов MOOC в e-learning | Статья в журнале «Молодой  учены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786" y="1906586"/>
            <a:ext cx="10462670" cy="646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49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5122" name="Picture 2" descr="Mooc'и для биологов — Обзор полезных онлайн-курсов / Future Biotec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354" y="696144"/>
            <a:ext cx="10174038" cy="763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22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TextBox 3"/>
          <p:cNvSpPr txBox="1"/>
          <p:nvPr/>
        </p:nvSpPr>
        <p:spPr>
          <a:xfrm>
            <a:off x="1404492" y="2424336"/>
            <a:ext cx="10252892" cy="5632311"/>
          </a:xfrm>
          <a:prstGeom prst="rect">
            <a:avLst/>
          </a:prstGeom>
          <a:noFill/>
        </p:spPr>
        <p:txBody>
          <a:bodyPr wrap="square" rtlCol="0">
            <a:spAutoFit/>
          </a:bodyPr>
          <a:lstStyle/>
          <a:p>
            <a:pPr marL="571500" indent="-571500">
              <a:buFont typeface="Arial" panose="020B0604020202020204" pitchFamily="34" charset="0"/>
              <a:buChar char="•"/>
            </a:pPr>
            <a:r>
              <a:rPr lang="ru-RU" sz="4000" dirty="0" err="1" smtClean="0"/>
              <a:t>Силлабус</a:t>
            </a:r>
            <a:endParaRPr lang="ru-RU" sz="4000" dirty="0" smtClean="0"/>
          </a:p>
          <a:p>
            <a:pPr marL="571500" indent="-571500">
              <a:buFont typeface="Arial" panose="020B0604020202020204" pitchFamily="34" charset="0"/>
              <a:buChar char="•"/>
            </a:pPr>
            <a:r>
              <a:rPr lang="ru-RU" sz="4000" dirty="0" smtClean="0"/>
              <a:t>Не менее 5 модулей</a:t>
            </a:r>
          </a:p>
          <a:p>
            <a:pPr marL="571500" indent="-571500">
              <a:buFont typeface="Arial" panose="020B0604020202020204" pitchFamily="34" charset="0"/>
              <a:buChar char="•"/>
            </a:pPr>
            <a:r>
              <a:rPr lang="ru-RU" sz="4000" dirty="0" smtClean="0"/>
              <a:t>Видео лекции – 3-5 минут с </a:t>
            </a:r>
            <a:r>
              <a:rPr lang="ru-RU" sz="4000" dirty="0" err="1" smtClean="0"/>
              <a:t>транскриптом</a:t>
            </a:r>
            <a:endParaRPr lang="ru-RU" sz="4000" dirty="0" smtClean="0"/>
          </a:p>
          <a:p>
            <a:pPr marL="571500" indent="-571500">
              <a:buFont typeface="Arial" panose="020B0604020202020204" pitchFamily="34" charset="0"/>
              <a:buChar char="•"/>
            </a:pPr>
            <a:r>
              <a:rPr lang="ru-RU" sz="4000" dirty="0" smtClean="0"/>
              <a:t>Лекции </a:t>
            </a:r>
            <a:r>
              <a:rPr lang="en-US" sz="4000" dirty="0" err="1" smtClean="0"/>
              <a:t>PPt</a:t>
            </a:r>
            <a:r>
              <a:rPr lang="en-US" sz="4000" dirty="0" smtClean="0"/>
              <a:t>  PDF</a:t>
            </a:r>
            <a:endParaRPr lang="ru-RU" sz="4000" dirty="0" smtClean="0"/>
          </a:p>
          <a:p>
            <a:pPr marL="571500" indent="-571500">
              <a:buFont typeface="Arial" panose="020B0604020202020204" pitchFamily="34" charset="0"/>
              <a:buChar char="•"/>
            </a:pPr>
            <a:r>
              <a:rPr lang="ru-RU" sz="4000" dirty="0" smtClean="0"/>
              <a:t>Тестовые вопросы</a:t>
            </a:r>
          </a:p>
          <a:p>
            <a:pPr marL="571500" indent="-571500">
              <a:buFont typeface="Arial" panose="020B0604020202020204" pitchFamily="34" charset="0"/>
              <a:buChar char="•"/>
            </a:pPr>
            <a:r>
              <a:rPr lang="ru-RU" sz="4000" dirty="0" smtClean="0"/>
              <a:t>Задания</a:t>
            </a:r>
          </a:p>
          <a:p>
            <a:pPr marL="571500" indent="-571500">
              <a:buFont typeface="Arial" panose="020B0604020202020204" pitchFamily="34" charset="0"/>
              <a:buChar char="•"/>
            </a:pPr>
            <a:r>
              <a:rPr lang="ru-RU" sz="4000" dirty="0" smtClean="0"/>
              <a:t>Задачи </a:t>
            </a:r>
          </a:p>
          <a:p>
            <a:pPr marL="571500" indent="-571500">
              <a:buFont typeface="Arial" panose="020B0604020202020204" pitchFamily="34" charset="0"/>
              <a:buChar char="•"/>
            </a:pPr>
            <a:r>
              <a:rPr lang="ru-RU" sz="4000" dirty="0" smtClean="0"/>
              <a:t>Обсуждения на форуме</a:t>
            </a:r>
            <a:endParaRPr lang="en-US" sz="4000" dirty="0" smtClean="0"/>
          </a:p>
          <a:p>
            <a:pPr marL="571500" indent="-571500">
              <a:buFont typeface="Arial" panose="020B0604020202020204" pitchFamily="34" charset="0"/>
              <a:buChar char="•"/>
            </a:pPr>
            <a:r>
              <a:rPr lang="ru-RU" sz="4000" dirty="0" smtClean="0"/>
              <a:t>Итоговое тестирование</a:t>
            </a:r>
            <a:endParaRPr lang="ru-RU" sz="4000" dirty="0"/>
          </a:p>
        </p:txBody>
      </p:sp>
      <p:sp>
        <p:nvSpPr>
          <p:cNvPr id="5" name="TextBox 4"/>
          <p:cNvSpPr txBox="1"/>
          <p:nvPr/>
        </p:nvSpPr>
        <p:spPr>
          <a:xfrm>
            <a:off x="3160440" y="624136"/>
            <a:ext cx="7848872" cy="707886"/>
          </a:xfrm>
          <a:prstGeom prst="rect">
            <a:avLst/>
          </a:prstGeom>
          <a:noFill/>
        </p:spPr>
        <p:txBody>
          <a:bodyPr wrap="square" rtlCol="0">
            <a:spAutoFit/>
          </a:bodyPr>
          <a:lstStyle/>
          <a:p>
            <a:pPr algn="ctr"/>
            <a:r>
              <a:rPr lang="ru-RU" sz="4000" b="1" dirty="0" smtClean="0"/>
              <a:t>Требования</a:t>
            </a:r>
            <a:endParaRPr lang="ru-RU" sz="4000" b="1" dirty="0"/>
          </a:p>
        </p:txBody>
      </p:sp>
    </p:spTree>
    <p:extLst>
      <p:ext uri="{BB962C8B-B14F-4D97-AF65-F5344CB8AC3E}">
        <p14:creationId xmlns:p14="http://schemas.microsoft.com/office/powerpoint/2010/main" val="782959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60135" y="709743"/>
            <a:ext cx="10169257" cy="477910"/>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smtClean="0">
                <a:solidFill>
                  <a:srgbClr val="2A166F"/>
                </a:solidFill>
                <a:latin typeface="Georgia" panose="02040502050405020303" pitchFamily="18" charset="0"/>
                <a:cs typeface="+mn-cs"/>
              </a:rPr>
              <a:t>Используемые интернет- платформы</a:t>
            </a:r>
            <a:endParaRPr lang="ru-RU" sz="2400" b="1" i="1" dirty="0">
              <a:solidFill>
                <a:srgbClr val="2A166F"/>
              </a:solidFill>
              <a:latin typeface="Georgia" panose="02040502050405020303" pitchFamily="18" charset="0"/>
              <a:cs typeface="+mn-cs"/>
            </a:endParaRP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6" name="Объект 5"/>
          <p:cNvSpPr>
            <a:spLocks noGrp="1"/>
          </p:cNvSpPr>
          <p:nvPr>
            <p:ph sz="half" idx="2"/>
          </p:nvPr>
        </p:nvSpPr>
        <p:spPr>
          <a:xfrm>
            <a:off x="8201000" y="2555875"/>
            <a:ext cx="4104456" cy="5629101"/>
          </a:xfrm>
        </p:spPr>
        <p:txBody>
          <a:bodyPr>
            <a:normAutofit/>
          </a:bodyPr>
          <a:lstStyle/>
          <a:p>
            <a:pPr marL="0" indent="0">
              <a:spcBef>
                <a:spcPts val="0"/>
              </a:spcBef>
              <a:buNone/>
            </a:pPr>
            <a:r>
              <a:rPr lang="ru-RU" dirty="0" smtClean="0"/>
              <a:t>         </a:t>
            </a:r>
          </a:p>
          <a:p>
            <a:pPr marL="0" lvl="4" indent="0">
              <a:spcBef>
                <a:spcPts val="0"/>
              </a:spcBef>
              <a:buNone/>
            </a:pPr>
            <a:endParaRPr lang="ru-RU" sz="3600" b="1" baseline="30000" dirty="0" smtClean="0"/>
          </a:p>
          <a:p>
            <a:pPr marL="0" lvl="4" indent="0">
              <a:spcBef>
                <a:spcPts val="0"/>
              </a:spcBef>
              <a:buNone/>
            </a:pPr>
            <a:endParaRPr lang="ru-RU" sz="3600" b="1" baseline="30000" dirty="0" smtClean="0"/>
          </a:p>
          <a:p>
            <a:pPr marL="0" lvl="4" indent="0">
              <a:spcBef>
                <a:spcPts val="0"/>
              </a:spcBef>
              <a:buNone/>
            </a:pPr>
            <a:endParaRPr lang="ru-RU" sz="3600" b="1" dirty="0" smtClean="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82" y="1802845"/>
            <a:ext cx="1641426" cy="164142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733" y="3776482"/>
            <a:ext cx="2305050" cy="1981200"/>
          </a:xfrm>
          <a:prstGeom prst="rect">
            <a:avLst/>
          </a:prstGeom>
        </p:spPr>
      </p:pic>
      <p:pic>
        <p:nvPicPr>
          <p:cNvPr id="15" name="Picture 2" descr="C:\Users\Kemelova\Desktop\ЦСОТ 2019\images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693" y="6287502"/>
            <a:ext cx="1887090" cy="9954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Kemelova\Desktop\ЦСОТ 2019\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535" y="3050571"/>
            <a:ext cx="4047336" cy="2693318"/>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1773" y="1778475"/>
            <a:ext cx="2808312" cy="1665475"/>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9032" y="5952728"/>
            <a:ext cx="2619375" cy="1743075"/>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413" y="3651760"/>
            <a:ext cx="1885630" cy="1885630"/>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5700" y="6249257"/>
            <a:ext cx="3715623" cy="1644163"/>
          </a:xfrm>
          <a:prstGeom prst="rect">
            <a:avLst/>
          </a:prstGeom>
        </p:spPr>
      </p:pic>
      <p:pic>
        <p:nvPicPr>
          <p:cNvPr id="11" name="Рисунок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54630" y="1396369"/>
            <a:ext cx="2626190" cy="1313095"/>
          </a:xfrm>
          <a:prstGeom prst="rect">
            <a:avLst/>
          </a:prstGeom>
        </p:spPr>
      </p:pic>
    </p:spTree>
    <p:extLst>
      <p:ext uri="{BB962C8B-B14F-4D97-AF65-F5344CB8AC3E}">
        <p14:creationId xmlns:p14="http://schemas.microsoft.com/office/powerpoint/2010/main" val="143210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6" name="Объект 5"/>
          <p:cNvSpPr>
            <a:spLocks noGrp="1"/>
          </p:cNvSpPr>
          <p:nvPr>
            <p:ph sz="half" idx="2"/>
          </p:nvPr>
        </p:nvSpPr>
        <p:spPr>
          <a:xfrm>
            <a:off x="5251595" y="2493233"/>
            <a:ext cx="6117757" cy="5924754"/>
          </a:xfrm>
        </p:spPr>
        <p:txBody>
          <a:bodyPr>
            <a:normAutofit/>
          </a:bodyPr>
          <a:lstStyle/>
          <a:p>
            <a:pPr marL="0" indent="0">
              <a:spcBef>
                <a:spcPts val="0"/>
              </a:spcBef>
            </a:pPr>
            <a:r>
              <a:rPr lang="ru-RU" dirty="0" err="1" smtClean="0"/>
              <a:t>Вебинары</a:t>
            </a:r>
            <a:endParaRPr lang="ru-RU" dirty="0" smtClean="0"/>
          </a:p>
          <a:p>
            <a:pPr marL="0" indent="0">
              <a:spcBef>
                <a:spcPts val="0"/>
              </a:spcBef>
            </a:pPr>
            <a:endParaRPr lang="ru-RU" dirty="0"/>
          </a:p>
          <a:p>
            <a:pPr marL="0" indent="0">
              <a:spcBef>
                <a:spcPts val="0"/>
              </a:spcBef>
            </a:pPr>
            <a:r>
              <a:rPr lang="ru-RU" dirty="0" smtClean="0"/>
              <a:t>Видео уроки</a:t>
            </a:r>
          </a:p>
          <a:p>
            <a:pPr marL="0" indent="0">
              <a:spcBef>
                <a:spcPts val="0"/>
              </a:spcBef>
            </a:pPr>
            <a:endParaRPr lang="ru-RU" dirty="0"/>
          </a:p>
          <a:p>
            <a:pPr marL="0" indent="0">
              <a:spcBef>
                <a:spcPts val="0"/>
              </a:spcBef>
            </a:pPr>
            <a:r>
              <a:rPr lang="ru-RU" dirty="0" smtClean="0"/>
              <a:t>Тесты </a:t>
            </a:r>
          </a:p>
          <a:p>
            <a:pPr marL="0" indent="0">
              <a:spcBef>
                <a:spcPts val="0"/>
              </a:spcBef>
            </a:pPr>
            <a:endParaRPr lang="ru-RU" dirty="0"/>
          </a:p>
          <a:p>
            <a:pPr marL="0" indent="0">
              <a:spcBef>
                <a:spcPts val="0"/>
              </a:spcBef>
            </a:pPr>
            <a:r>
              <a:rPr lang="ru-RU" dirty="0" smtClean="0"/>
              <a:t>Клинические случаи</a:t>
            </a:r>
          </a:p>
          <a:p>
            <a:pPr marL="0" indent="0">
              <a:spcBef>
                <a:spcPts val="0"/>
              </a:spcBef>
            </a:pPr>
            <a:endParaRPr lang="ru-RU" dirty="0" smtClean="0"/>
          </a:p>
          <a:p>
            <a:pPr marL="0" indent="0">
              <a:spcBef>
                <a:spcPts val="0"/>
              </a:spcBef>
            </a:pPr>
            <a:r>
              <a:rPr lang="ru-RU" dirty="0" smtClean="0"/>
              <a:t>Клинические задачи</a:t>
            </a:r>
          </a:p>
          <a:p>
            <a:pPr marL="0" indent="0">
              <a:spcBef>
                <a:spcPts val="0"/>
              </a:spcBef>
            </a:pPr>
            <a:endParaRPr lang="ru-RU" dirty="0"/>
          </a:p>
          <a:p>
            <a:pPr marL="0" indent="0">
              <a:spcBef>
                <a:spcPts val="0"/>
              </a:spcBef>
            </a:pPr>
            <a:r>
              <a:rPr lang="ru-RU" dirty="0" smtClean="0"/>
              <a:t>Консультации</a:t>
            </a:r>
            <a:endParaRPr lang="ru-RU" dirty="0"/>
          </a:p>
        </p:txBody>
      </p:sp>
      <p:pic>
        <p:nvPicPr>
          <p:cNvPr id="2051" name="Picture 3" descr="C:\Users\Kemelova\Desktop\ЦСОТ 2019\Без названия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42" y="1685778"/>
            <a:ext cx="2016225" cy="1800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92288" y="768152"/>
            <a:ext cx="10169257" cy="601021"/>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3200" b="1" i="1" dirty="0" smtClean="0">
                <a:solidFill>
                  <a:srgbClr val="2A166F"/>
                </a:solidFill>
                <a:latin typeface="Georgia" panose="02040502050405020303" pitchFamily="18" charset="0"/>
                <a:cs typeface="+mn-cs"/>
              </a:rPr>
              <a:t>Используемые ресурсы:</a:t>
            </a:r>
            <a:endParaRPr lang="ru-RU" sz="3200" b="1" i="1" dirty="0">
              <a:solidFill>
                <a:srgbClr val="2A166F"/>
              </a:solidFill>
              <a:latin typeface="Georgia" panose="02040502050405020303" pitchFamily="18" charset="0"/>
              <a:cs typeface="+mn-cs"/>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742" y="3504456"/>
            <a:ext cx="1811865" cy="141728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975" y="5072955"/>
            <a:ext cx="1770575" cy="1486629"/>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2328" y="6710803"/>
            <a:ext cx="2348210" cy="1758891"/>
          </a:xfrm>
          <a:prstGeom prst="rect">
            <a:avLst/>
          </a:prstGeom>
        </p:spPr>
      </p:pic>
    </p:spTree>
    <p:extLst>
      <p:ext uri="{BB962C8B-B14F-4D97-AF65-F5344CB8AC3E}">
        <p14:creationId xmlns:p14="http://schemas.microsoft.com/office/powerpoint/2010/main" val="24634726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36304" y="768152"/>
            <a:ext cx="10169257" cy="724131"/>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4000" b="1" i="1" dirty="0" smtClean="0">
                <a:solidFill>
                  <a:srgbClr val="2A166F"/>
                </a:solidFill>
                <a:latin typeface="Georgia" panose="02040502050405020303" pitchFamily="18" charset="0"/>
                <a:cs typeface="+mn-cs"/>
              </a:rPr>
              <a:t>Обучение</a:t>
            </a:r>
            <a:r>
              <a:rPr lang="ru-RU" sz="3200" b="1" i="1" dirty="0" smtClean="0">
                <a:solidFill>
                  <a:srgbClr val="2A166F"/>
                </a:solidFill>
                <a:latin typeface="Georgia" panose="02040502050405020303" pitchFamily="18" charset="0"/>
                <a:cs typeface="+mn-cs"/>
              </a:rPr>
              <a:t> </a:t>
            </a:r>
            <a:r>
              <a:rPr lang="ru-RU" sz="4000" b="1" i="1" dirty="0" smtClean="0">
                <a:solidFill>
                  <a:srgbClr val="2A166F"/>
                </a:solidFill>
                <a:latin typeface="Georgia" panose="02040502050405020303" pitchFamily="18" charset="0"/>
                <a:cs typeface="+mn-cs"/>
              </a:rPr>
              <a:t>проходят:</a:t>
            </a:r>
            <a:endParaRPr lang="ru-RU" sz="4000" b="1" i="1" dirty="0">
              <a:solidFill>
                <a:srgbClr val="2A166F"/>
              </a:solidFill>
              <a:latin typeface="Georgia" panose="02040502050405020303" pitchFamily="18" charset="0"/>
              <a:cs typeface="+mn-cs"/>
            </a:endParaRPr>
          </a:p>
        </p:txBody>
      </p:sp>
      <p:sp>
        <p:nvSpPr>
          <p:cNvPr id="2" name="Пятиугольник 1"/>
          <p:cNvSpPr/>
          <p:nvPr/>
        </p:nvSpPr>
        <p:spPr>
          <a:xfrm>
            <a:off x="272208"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Заголовок 3"/>
          <p:cNvSpPr>
            <a:spLocks noGrp="1"/>
          </p:cNvSpPr>
          <p:nvPr>
            <p:ph type="title"/>
          </p:nvPr>
        </p:nvSpPr>
        <p:spPr>
          <a:xfrm>
            <a:off x="3592488" y="2064296"/>
            <a:ext cx="8329002" cy="5832648"/>
          </a:xfrm>
        </p:spPr>
        <p:txBody>
          <a:bodyPr>
            <a:normAutofit/>
          </a:bodyPr>
          <a:lstStyle/>
          <a:p>
            <a:r>
              <a:rPr lang="ru-RU" dirty="0" smtClean="0"/>
              <a:t>Преподаватели медицинских организаций образования</a:t>
            </a:r>
            <a:br>
              <a:rPr lang="ru-RU" dirty="0" smtClean="0"/>
            </a:br>
            <a:r>
              <a:rPr lang="ru-RU" dirty="0"/>
              <a:t/>
            </a:r>
            <a:br>
              <a:rPr lang="ru-RU" dirty="0"/>
            </a:br>
            <a:r>
              <a:rPr lang="ru-RU" dirty="0" smtClean="0"/>
              <a:t>Студенты НАО «МУК»</a:t>
            </a:r>
            <a:br>
              <a:rPr lang="ru-RU" dirty="0" smtClean="0"/>
            </a:br>
            <a:r>
              <a:rPr lang="ru-RU" dirty="0" smtClean="0"/>
              <a:t/>
            </a:r>
            <a:br>
              <a:rPr lang="ru-RU" dirty="0" smtClean="0"/>
            </a:br>
            <a:r>
              <a:rPr lang="ru-RU" dirty="0" smtClean="0"/>
              <a:t/>
            </a:r>
            <a:br>
              <a:rPr lang="ru-RU" dirty="0" smtClean="0"/>
            </a:br>
            <a:r>
              <a:rPr lang="ru-RU" dirty="0" smtClean="0"/>
              <a:t>Магистранты</a:t>
            </a:r>
            <a:r>
              <a:rPr lang="en-US" dirty="0" smtClean="0"/>
              <a:t> /</a:t>
            </a:r>
            <a:r>
              <a:rPr lang="ru-RU" dirty="0" err="1" smtClean="0"/>
              <a:t>пререквизит</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641" y="2397407"/>
            <a:ext cx="1532409" cy="153240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9809" y="4651464"/>
            <a:ext cx="1688241" cy="1688241"/>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95" y="6815387"/>
            <a:ext cx="2543994" cy="1441597"/>
          </a:xfrm>
          <a:prstGeom prst="rect">
            <a:avLst/>
          </a:prstGeom>
        </p:spPr>
      </p:pic>
    </p:spTree>
    <p:extLst>
      <p:ext uri="{BB962C8B-B14F-4D97-AF65-F5344CB8AC3E}">
        <p14:creationId xmlns:p14="http://schemas.microsoft.com/office/powerpoint/2010/main" val="2224546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92688" y="938314"/>
            <a:ext cx="5328592" cy="1216574"/>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smtClean="0">
                <a:solidFill>
                  <a:srgbClr val="2A166F"/>
                </a:solidFill>
                <a:latin typeface="Georgia" panose="02040502050405020303" pitchFamily="18" charset="0"/>
                <a:cs typeface="+mn-cs"/>
              </a:rPr>
              <a:t>Инновационные методы обучения -клинические сценарии</a:t>
            </a:r>
            <a:endParaRPr lang="ru-RU" sz="2400" b="1" i="1" dirty="0">
              <a:solidFill>
                <a:srgbClr val="2A166F"/>
              </a:solidFill>
              <a:latin typeface="Georgia" panose="02040502050405020303" pitchFamily="18" charset="0"/>
              <a:cs typeface="+mn-cs"/>
            </a:endParaRP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233" y="130746"/>
            <a:ext cx="2305050" cy="1981200"/>
          </a:xfrm>
          <a:prstGeom prst="rect">
            <a:avLst/>
          </a:prstGeom>
        </p:spPr>
      </p:pic>
      <p:pic>
        <p:nvPicPr>
          <p:cNvPr id="15" name="Рисунок 14"/>
          <p:cNvPicPr/>
          <p:nvPr/>
        </p:nvPicPr>
        <p:blipFill rotWithShape="1">
          <a:blip r:embed="rId4"/>
          <a:srcRect l="1122" t="6557" r="51417" b="11631"/>
          <a:stretch/>
        </p:blipFill>
        <p:spPr bwMode="auto">
          <a:xfrm>
            <a:off x="528429" y="2318996"/>
            <a:ext cx="5476750" cy="5894420"/>
          </a:xfrm>
          <a:prstGeom prst="rect">
            <a:avLst/>
          </a:prstGeom>
          <a:ln>
            <a:noFill/>
          </a:ln>
          <a:extLst>
            <a:ext uri="{53640926-AAD7-44D8-BBD7-CCE9431645EC}">
              <a14:shadowObscured xmlns:a14="http://schemas.microsoft.com/office/drawing/2010/main"/>
            </a:ext>
          </a:extLst>
        </p:spPr>
      </p:pic>
      <p:pic>
        <p:nvPicPr>
          <p:cNvPr id="17" name="Объект 16"/>
          <p:cNvPicPr>
            <a:picLocks noGrp="1"/>
          </p:cNvPicPr>
          <p:nvPr>
            <p:ph sz="half" idx="2"/>
          </p:nvPr>
        </p:nvPicPr>
        <p:blipFill rotWithShape="1">
          <a:blip r:embed="rId5"/>
          <a:srcRect l="9299" t="15108" r="34260" b="25028"/>
          <a:stretch/>
        </p:blipFill>
        <p:spPr bwMode="auto">
          <a:xfrm>
            <a:off x="6112768" y="4152528"/>
            <a:ext cx="6416624" cy="406088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832848" y="2640360"/>
            <a:ext cx="4536504" cy="923330"/>
          </a:xfrm>
          <a:prstGeom prst="rect">
            <a:avLst/>
          </a:prstGeom>
          <a:noFill/>
        </p:spPr>
        <p:txBody>
          <a:bodyPr wrap="square" rtlCol="0">
            <a:spAutoFit/>
          </a:bodyPr>
          <a:lstStyle/>
          <a:p>
            <a:r>
              <a:rPr lang="ru-RU" dirty="0" smtClean="0">
                <a:latin typeface="Comic Sans MS" panose="030F0702030302020204" pitchFamily="66" charset="0"/>
              </a:rPr>
              <a:t>Решение онлайн клинических сценариев помогают студентам развивать клиническое мышление</a:t>
            </a:r>
            <a:endParaRPr lang="ru-RU" dirty="0">
              <a:latin typeface="Comic Sans MS" panose="030F0702030302020204" pitchFamily="66" charset="0"/>
            </a:endParaRPr>
          </a:p>
        </p:txBody>
      </p:sp>
    </p:spTree>
    <p:extLst>
      <p:ext uri="{BB962C8B-B14F-4D97-AF65-F5344CB8AC3E}">
        <p14:creationId xmlns:p14="http://schemas.microsoft.com/office/powerpoint/2010/main" val="427411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96344" y="768152"/>
            <a:ext cx="10169257" cy="847242"/>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err="1" smtClean="0">
                <a:solidFill>
                  <a:srgbClr val="2A166F"/>
                </a:solidFill>
                <a:latin typeface="Georgia" panose="02040502050405020303" pitchFamily="18" charset="0"/>
                <a:cs typeface="+mn-cs"/>
              </a:rPr>
              <a:t>Вебинары</a:t>
            </a:r>
            <a:r>
              <a:rPr lang="ru-RU" sz="2400" b="1" i="1" dirty="0" smtClean="0">
                <a:solidFill>
                  <a:srgbClr val="2A166F"/>
                </a:solidFill>
                <a:latin typeface="Georgia" panose="02040502050405020303" pitchFamily="18" charset="0"/>
                <a:cs typeface="+mn-cs"/>
              </a:rPr>
              <a:t> и консультации для студентов и преподавателей</a:t>
            </a:r>
            <a:endParaRPr lang="ru-RU" sz="2400" b="1" i="1" dirty="0">
              <a:solidFill>
                <a:srgbClr val="2A166F"/>
              </a:solidFill>
              <a:latin typeface="Georgia" panose="02040502050405020303" pitchFamily="18" charset="0"/>
              <a:cs typeface="+mn-cs"/>
            </a:endParaRP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10" name="Рисунок 9"/>
          <p:cNvPicPr/>
          <p:nvPr/>
        </p:nvPicPr>
        <p:blipFill rotWithShape="1">
          <a:blip r:embed="rId3"/>
          <a:srcRect l="19401" t="13683" r="30892" b="25884"/>
          <a:stretch/>
        </p:blipFill>
        <p:spPr bwMode="auto">
          <a:xfrm>
            <a:off x="1058057" y="5548369"/>
            <a:ext cx="4572719" cy="2953866"/>
          </a:xfrm>
          <a:prstGeom prst="rect">
            <a:avLst/>
          </a:prstGeom>
          <a:ln>
            <a:noFill/>
          </a:ln>
          <a:extLst>
            <a:ext uri="{53640926-AAD7-44D8-BBD7-CCE9431645EC}">
              <a14:shadowObscured xmlns:a14="http://schemas.microsoft.com/office/drawing/2010/main"/>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776" y="2752984"/>
            <a:ext cx="5905500" cy="442912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058" y="2165393"/>
            <a:ext cx="4551488" cy="3033140"/>
          </a:xfrm>
          <a:prstGeom prst="rect">
            <a:avLst/>
          </a:prstGeom>
        </p:spPr>
      </p:pic>
    </p:spTree>
    <p:extLst>
      <p:ext uri="{BB962C8B-B14F-4D97-AF65-F5344CB8AC3E}">
        <p14:creationId xmlns:p14="http://schemas.microsoft.com/office/powerpoint/2010/main" val="2419665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52329" y="794298"/>
            <a:ext cx="6984776" cy="477910"/>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smtClean="0">
                <a:solidFill>
                  <a:srgbClr val="2A166F"/>
                </a:solidFill>
                <a:latin typeface="Georgia" panose="02040502050405020303" pitchFamily="18" charset="0"/>
                <a:cs typeface="+mn-cs"/>
              </a:rPr>
              <a:t>Преимущества онлайн обучения:</a:t>
            </a:r>
            <a:endParaRPr lang="ru-RU" sz="2400" b="1" i="1" dirty="0">
              <a:solidFill>
                <a:srgbClr val="2A166F"/>
              </a:solidFill>
              <a:latin typeface="Georgia" panose="02040502050405020303" pitchFamily="18" charset="0"/>
              <a:cs typeface="+mn-cs"/>
            </a:endParaRP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Прямоугольник 3"/>
          <p:cNvSpPr/>
          <p:nvPr/>
        </p:nvSpPr>
        <p:spPr>
          <a:xfrm>
            <a:off x="856184" y="2034425"/>
            <a:ext cx="11449272" cy="6942639"/>
          </a:xfrm>
          <a:prstGeom prst="rect">
            <a:avLst/>
          </a:prstGeom>
        </p:spPr>
        <p:txBody>
          <a:bodyPr wrap="square">
            <a:spAutoFit/>
          </a:bodyPr>
          <a:lstStyle/>
          <a:p>
            <a:r>
              <a:rPr lang="ru-RU" dirty="0">
                <a:solidFill>
                  <a:srgbClr val="333333"/>
                </a:solidFill>
                <a:latin typeface="Arial" panose="020B0604020202020204" pitchFamily="34" charset="0"/>
              </a:rPr>
              <a:t>1. </a:t>
            </a:r>
            <a:r>
              <a:rPr lang="ru-RU" i="1" dirty="0">
                <a:solidFill>
                  <a:srgbClr val="333333"/>
                </a:solidFill>
                <a:latin typeface="Arial" panose="020B0604020202020204" pitchFamily="34" charset="0"/>
              </a:rPr>
              <a:t>Доступность.</a:t>
            </a:r>
            <a:r>
              <a:rPr lang="ru-RU" dirty="0">
                <a:solidFill>
                  <a:srgbClr val="333333"/>
                </a:solidFill>
                <a:latin typeface="Arial" panose="020B0604020202020204" pitchFamily="34" charset="0"/>
              </a:rPr>
              <a:t> Преподаватель связывается со слушателями цикла, когда возникнет в этом необходимость по заранее согласованному расписанию встреч, даже если слушатель находится за пределами страны, а преподаватель - в Казахстане. Онлайн-уроки могут проходить в двух форматах: заранее записанный </a:t>
            </a:r>
            <a:r>
              <a:rPr lang="ru-RU" dirty="0" err="1">
                <a:solidFill>
                  <a:srgbClr val="333333"/>
                </a:solidFill>
                <a:latin typeface="Arial" panose="020B0604020202020204" pitchFamily="34" charset="0"/>
              </a:rPr>
              <a:t>видеоурок</a:t>
            </a:r>
            <a:r>
              <a:rPr lang="ru-RU" dirty="0">
                <a:solidFill>
                  <a:srgbClr val="333333"/>
                </a:solidFill>
                <a:latin typeface="Arial" panose="020B0604020202020204" pitchFamily="34" charset="0"/>
              </a:rPr>
              <a:t> или </a:t>
            </a:r>
            <a:r>
              <a:rPr lang="ru-RU" dirty="0" err="1">
                <a:solidFill>
                  <a:srgbClr val="333333"/>
                </a:solidFill>
                <a:latin typeface="Arial" panose="020B0604020202020204" pitchFamily="34" charset="0"/>
              </a:rPr>
              <a:t>вебинар</a:t>
            </a:r>
            <a:r>
              <a:rPr lang="ru-RU" dirty="0">
                <a:solidFill>
                  <a:srgbClr val="333333"/>
                </a:solidFill>
                <a:latin typeface="Arial" panose="020B0604020202020204" pitchFamily="34" charset="0"/>
              </a:rPr>
              <a:t> в прямом эфире. При этом, прямые эфиры не сильно отличаются от привычных встреч с преподавателем, и одномоментно можно видеть презентацию, задавать вопросы, общаться с другими обучающимися. Обучение можно проводить из любого места, но при этом всегда выглядеть профессионально</a:t>
            </a:r>
            <a:r>
              <a:rPr lang="ru-RU" dirty="0" smtClean="0">
                <a:solidFill>
                  <a:srgbClr val="333333"/>
                </a:solidFill>
                <a:latin typeface="Arial" panose="020B0604020202020204" pitchFamily="34" charset="0"/>
              </a:rPr>
              <a:t>.</a:t>
            </a:r>
            <a:endParaRPr lang="en-US" dirty="0" smtClean="0">
              <a:solidFill>
                <a:srgbClr val="333333"/>
              </a:solidFill>
              <a:latin typeface="Arial" panose="020B0604020202020204" pitchFamily="34" charset="0"/>
            </a:endParaRPr>
          </a:p>
          <a:p>
            <a:endParaRPr lang="ru-RU" dirty="0">
              <a:solidFill>
                <a:srgbClr val="333333"/>
              </a:solidFill>
              <a:latin typeface="Arial" panose="020B0604020202020204" pitchFamily="34" charset="0"/>
            </a:endParaRPr>
          </a:p>
          <a:p>
            <a:r>
              <a:rPr lang="ru-RU" dirty="0">
                <a:solidFill>
                  <a:srgbClr val="333333"/>
                </a:solidFill>
                <a:latin typeface="Arial" panose="020B0604020202020204" pitchFamily="34" charset="0"/>
              </a:rPr>
              <a:t>2. </a:t>
            </a:r>
            <a:r>
              <a:rPr lang="ru-RU" i="1" dirty="0">
                <a:solidFill>
                  <a:srgbClr val="333333"/>
                </a:solidFill>
                <a:latin typeface="Arial" panose="020B0604020202020204" pitchFamily="34" charset="0"/>
              </a:rPr>
              <a:t>Гибкость.</a:t>
            </a:r>
            <a:r>
              <a:rPr lang="ru-RU" dirty="0">
                <a:solidFill>
                  <a:srgbClr val="333333"/>
                </a:solidFill>
                <a:latin typeface="Arial" panose="020B0604020202020204" pitchFamily="34" charset="0"/>
              </a:rPr>
              <a:t> В процессе дистанционного обучения большую часть материала слушатели осваивают самостоятельно, соответственно слушатель волен выбирать сам своё время для обучения. Такая форма обучения хорошо сочетается с работой и легко подстроить под любой рабочий график</a:t>
            </a:r>
            <a:r>
              <a:rPr lang="ru-RU" dirty="0" smtClean="0">
                <a:solidFill>
                  <a:srgbClr val="333333"/>
                </a:solidFill>
                <a:latin typeface="Arial" panose="020B0604020202020204" pitchFamily="34" charset="0"/>
              </a:rPr>
              <a:t>.</a:t>
            </a:r>
            <a:endParaRPr lang="en-US" dirty="0" smtClean="0">
              <a:solidFill>
                <a:srgbClr val="333333"/>
              </a:solidFill>
              <a:latin typeface="Arial" panose="020B0604020202020204" pitchFamily="34" charset="0"/>
            </a:endParaRPr>
          </a:p>
          <a:p>
            <a:endParaRPr lang="ru-RU" dirty="0">
              <a:solidFill>
                <a:srgbClr val="333333"/>
              </a:solidFill>
              <a:latin typeface="Arial" panose="020B0604020202020204" pitchFamily="34" charset="0"/>
            </a:endParaRPr>
          </a:p>
          <a:p>
            <a:r>
              <a:rPr lang="ru-RU" dirty="0">
                <a:solidFill>
                  <a:srgbClr val="333333"/>
                </a:solidFill>
                <a:latin typeface="Arial" panose="020B0604020202020204" pitchFamily="34" charset="0"/>
              </a:rPr>
              <a:t>3. </a:t>
            </a:r>
            <a:r>
              <a:rPr lang="ru-RU" i="1" dirty="0">
                <a:solidFill>
                  <a:srgbClr val="333333"/>
                </a:solidFill>
                <a:latin typeface="Arial" panose="020B0604020202020204" pitchFamily="34" charset="0"/>
              </a:rPr>
              <a:t>Экономия денег и времени. Д</a:t>
            </a:r>
            <a:r>
              <a:rPr lang="ru-RU" dirty="0">
                <a:solidFill>
                  <a:srgbClr val="333333"/>
                </a:solidFill>
                <a:latin typeface="Arial" panose="020B0604020202020204" pitchFamily="34" charset="0"/>
              </a:rPr>
              <a:t>истанционное образование дешевле очного обучения. Работодателям не требуются дополнительные расходы на командировки своего сотрудника, а организаторам не требуются специальные помещения для проведения цикла. Помимо транспортных и материальных расходов, дистанционное образование позволяет сохранить массу свободного времени</a:t>
            </a:r>
            <a:r>
              <a:rPr lang="ru-RU" dirty="0" smtClean="0">
                <a:solidFill>
                  <a:srgbClr val="333333"/>
                </a:solidFill>
                <a:latin typeface="Arial" panose="020B0604020202020204" pitchFamily="34" charset="0"/>
              </a:rPr>
              <a:t>.</a:t>
            </a:r>
            <a:endParaRPr lang="en-US" dirty="0" smtClean="0">
              <a:solidFill>
                <a:srgbClr val="333333"/>
              </a:solidFill>
              <a:latin typeface="Arial" panose="020B0604020202020204" pitchFamily="34" charset="0"/>
            </a:endParaRPr>
          </a:p>
          <a:p>
            <a:endParaRPr lang="ru-RU" dirty="0">
              <a:solidFill>
                <a:srgbClr val="333333"/>
              </a:solidFill>
              <a:latin typeface="Arial" panose="020B0604020202020204" pitchFamily="34" charset="0"/>
            </a:endParaRPr>
          </a:p>
          <a:p>
            <a:r>
              <a:rPr lang="ru-RU" dirty="0">
                <a:solidFill>
                  <a:srgbClr val="333333"/>
                </a:solidFill>
                <a:latin typeface="Arial" panose="020B0604020202020204" pitchFamily="34" charset="0"/>
              </a:rPr>
              <a:t>4</a:t>
            </a:r>
            <a:r>
              <a:rPr lang="ru-RU" i="1" dirty="0">
                <a:solidFill>
                  <a:srgbClr val="333333"/>
                </a:solidFill>
                <a:latin typeface="Arial" panose="020B0604020202020204" pitchFamily="34" charset="0"/>
              </a:rPr>
              <a:t>. Конкретные знания.  </a:t>
            </a:r>
            <a:r>
              <a:rPr lang="ru-RU" dirty="0">
                <a:solidFill>
                  <a:srgbClr val="333333"/>
                </a:solidFill>
                <a:latin typeface="Arial" panose="020B0604020202020204" pitchFamily="34" charset="0"/>
              </a:rPr>
              <a:t>Дистанционное обучение дает слушателю конкретный набор знаний и навыков</a:t>
            </a:r>
            <a:r>
              <a:rPr lang="ru-RU" dirty="0" smtClean="0">
                <a:solidFill>
                  <a:srgbClr val="333333"/>
                </a:solidFill>
                <a:latin typeface="Arial" panose="020B0604020202020204" pitchFamily="34" charset="0"/>
              </a:rPr>
              <a:t>.</a:t>
            </a:r>
            <a:endParaRPr lang="en-US" dirty="0" smtClean="0">
              <a:solidFill>
                <a:srgbClr val="333333"/>
              </a:solidFill>
              <a:latin typeface="Arial" panose="020B0604020202020204" pitchFamily="34" charset="0"/>
            </a:endParaRPr>
          </a:p>
          <a:p>
            <a:endParaRPr lang="ru-RU" dirty="0">
              <a:solidFill>
                <a:srgbClr val="333333"/>
              </a:solidFill>
              <a:latin typeface="Arial" panose="020B0604020202020204" pitchFamily="34" charset="0"/>
            </a:endParaRPr>
          </a:p>
          <a:p>
            <a:r>
              <a:rPr lang="ru-RU" dirty="0">
                <a:solidFill>
                  <a:srgbClr val="333333"/>
                </a:solidFill>
                <a:latin typeface="Arial" panose="020B0604020202020204" pitchFamily="34" charset="0"/>
              </a:rPr>
              <a:t>5. </a:t>
            </a:r>
            <a:r>
              <a:rPr lang="ru-RU" i="1" dirty="0">
                <a:solidFill>
                  <a:srgbClr val="333333"/>
                </a:solidFill>
                <a:latin typeface="Arial" panose="020B0604020202020204" pitchFamily="34" charset="0"/>
              </a:rPr>
              <a:t>Развитие самодисциплины</a:t>
            </a:r>
            <a:r>
              <a:rPr lang="ru-RU" dirty="0">
                <a:solidFill>
                  <a:srgbClr val="333333"/>
                </a:solidFill>
                <a:latin typeface="Arial" panose="020B0604020202020204" pitchFamily="34" charset="0"/>
              </a:rPr>
              <a:t>.  Дистанционное обучение требует от слушателей сильной мотивации, жесткой самодисциплины</a:t>
            </a:r>
            <a:r>
              <a:rPr lang="ru-RU" dirty="0" smtClean="0">
                <a:solidFill>
                  <a:srgbClr val="333333"/>
                </a:solidFill>
                <a:latin typeface="Arial" panose="020B0604020202020204" pitchFamily="34" charset="0"/>
              </a:rPr>
              <a:t>.</a:t>
            </a:r>
            <a:endParaRPr lang="en-US" dirty="0" smtClean="0">
              <a:solidFill>
                <a:srgbClr val="333333"/>
              </a:solidFill>
              <a:latin typeface="Arial" panose="020B0604020202020204" pitchFamily="34" charset="0"/>
            </a:endParaRPr>
          </a:p>
          <a:p>
            <a:endParaRPr lang="ru-RU" dirty="0">
              <a:solidFill>
                <a:srgbClr val="333333"/>
              </a:solidFill>
              <a:latin typeface="Arial" panose="020B0604020202020204" pitchFamily="34" charset="0"/>
            </a:endParaRPr>
          </a:p>
          <a:p>
            <a:r>
              <a:rPr lang="ru-RU" dirty="0">
                <a:solidFill>
                  <a:srgbClr val="333333"/>
                </a:solidFill>
                <a:latin typeface="Arial" panose="020B0604020202020204" pitchFamily="34" charset="0"/>
              </a:rPr>
              <a:t>6. </a:t>
            </a:r>
            <a:r>
              <a:rPr lang="ru-RU" i="1" dirty="0" err="1">
                <a:solidFill>
                  <a:srgbClr val="333333"/>
                </a:solidFill>
                <a:latin typeface="Arial" panose="020B0604020202020204" pitchFamily="34" charset="0"/>
              </a:rPr>
              <a:t>Воспроизводимость</a:t>
            </a:r>
            <a:r>
              <a:rPr lang="ru-RU" dirty="0">
                <a:solidFill>
                  <a:srgbClr val="333333"/>
                </a:solidFill>
                <a:latin typeface="Arial" panose="020B0604020202020204" pitchFamily="34" charset="0"/>
              </a:rPr>
              <a:t> </a:t>
            </a:r>
            <a:r>
              <a:rPr lang="ru-RU" i="1" dirty="0">
                <a:solidFill>
                  <a:srgbClr val="333333"/>
                </a:solidFill>
                <a:latin typeface="Arial" panose="020B0604020202020204" pitchFamily="34" charset="0"/>
              </a:rPr>
              <a:t>занятий</a:t>
            </a:r>
            <a:r>
              <a:rPr lang="ru-RU" dirty="0">
                <a:solidFill>
                  <a:srgbClr val="333333"/>
                </a:solidFill>
                <a:latin typeface="Arial" panose="020B0604020202020204" pitchFamily="34" charset="0"/>
              </a:rPr>
              <a:t>. Преимущества онлайн-обучения для организатора в том, что презентации, тесты, видео, чаты, эфир можно многократно пересматривать.</a:t>
            </a:r>
            <a:endParaRPr lang="ru-RU" b="0" i="0" dirty="0">
              <a:solidFill>
                <a:srgbClr val="333333"/>
              </a:solidFill>
              <a:effectLst/>
              <a:latin typeface="Arial" panose="020B0604020202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847" y="266653"/>
            <a:ext cx="2821609" cy="1616968"/>
          </a:xfrm>
          <a:prstGeom prst="rect">
            <a:avLst/>
          </a:prstGeom>
        </p:spPr>
      </p:pic>
    </p:spTree>
    <p:extLst>
      <p:ext uri="{BB962C8B-B14F-4D97-AF65-F5344CB8AC3E}">
        <p14:creationId xmlns:p14="http://schemas.microsoft.com/office/powerpoint/2010/main" val="33097036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96345" y="938314"/>
            <a:ext cx="7560840" cy="477910"/>
          </a:xfrm>
          <a:prstGeom prst="rect">
            <a:avLst/>
          </a:prstGeom>
          <a:noFill/>
        </p:spPr>
        <p:txBody>
          <a:bodyPr wrap="square" lIns="107528" tIns="53764" rIns="107528" bIns="53764" rtlCol="0">
            <a:spAutoFit/>
          </a:bodyPr>
          <a:lstStyle/>
          <a:p>
            <a:pPr algn="ctr" defTabSz="537641" fontAlgn="auto">
              <a:spcBef>
                <a:spcPts val="0"/>
              </a:spcBef>
              <a:spcAft>
                <a:spcPts val="0"/>
              </a:spcAft>
            </a:pPr>
            <a:r>
              <a:rPr lang="ru-RU" sz="2400" b="1" i="1" dirty="0" smtClean="0">
                <a:solidFill>
                  <a:srgbClr val="2A166F"/>
                </a:solidFill>
                <a:latin typeface="Georgia" panose="02040502050405020303" pitchFamily="18" charset="0"/>
                <a:cs typeface="+mn-cs"/>
              </a:rPr>
              <a:t>Недостатки онлайн обучения:</a:t>
            </a:r>
            <a:endParaRPr lang="ru-RU" sz="2400" b="1" i="1" dirty="0">
              <a:solidFill>
                <a:srgbClr val="2A166F"/>
              </a:solidFill>
              <a:latin typeface="Georgia" panose="02040502050405020303" pitchFamily="18" charset="0"/>
              <a:cs typeface="+mn-cs"/>
            </a:endParaRPr>
          </a:p>
        </p:txBody>
      </p:sp>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sp>
        <p:nvSpPr>
          <p:cNvPr id="4" name="Прямоугольник 3"/>
          <p:cNvSpPr/>
          <p:nvPr/>
        </p:nvSpPr>
        <p:spPr>
          <a:xfrm>
            <a:off x="1504256" y="2500401"/>
            <a:ext cx="9361040" cy="5324535"/>
          </a:xfrm>
          <a:prstGeom prst="rect">
            <a:avLst/>
          </a:prstGeom>
        </p:spPr>
        <p:txBody>
          <a:bodyPr wrap="square">
            <a:spAutoFit/>
          </a:bodyPr>
          <a:lstStyle/>
          <a:p>
            <a:endParaRPr lang="ru-RU" sz="2000" dirty="0">
              <a:solidFill>
                <a:srgbClr val="333333"/>
              </a:solidFill>
              <a:latin typeface="Arial" panose="020B0604020202020204" pitchFamily="34" charset="0"/>
            </a:endParaRPr>
          </a:p>
          <a:p>
            <a:r>
              <a:rPr lang="ru-RU" sz="2000" dirty="0">
                <a:solidFill>
                  <a:srgbClr val="333333"/>
                </a:solidFill>
                <a:latin typeface="Arial" panose="020B0604020202020204" pitchFamily="34" charset="0"/>
              </a:rPr>
              <a:t>1. </a:t>
            </a:r>
            <a:r>
              <a:rPr lang="ru-RU" sz="2000" i="1" dirty="0">
                <a:solidFill>
                  <a:srgbClr val="333333"/>
                </a:solidFill>
                <a:latin typeface="Arial" panose="020B0604020202020204" pitchFamily="34" charset="0"/>
              </a:rPr>
              <a:t>Низкая скорость Интернета</a:t>
            </a:r>
            <a:r>
              <a:rPr lang="ru-RU" sz="2000" dirty="0">
                <a:solidFill>
                  <a:srgbClr val="333333"/>
                </a:solidFill>
                <a:latin typeface="Arial" panose="020B0604020202020204" pitchFamily="34" charset="0"/>
              </a:rPr>
              <a:t>. Скорость видео во время видеотрансляций может зависеть от изменения погоды или других факторов, от условий обслуживания оператором, или от условий окружающей среды. Видео может «виснуть» даже при небольшом дождике или отключиться свет в самый неподходящий момент</a:t>
            </a:r>
            <a:r>
              <a:rPr lang="ru-RU" sz="2000" dirty="0" smtClean="0">
                <a:solidFill>
                  <a:srgbClr val="333333"/>
                </a:solidFill>
                <a:latin typeface="Arial" panose="020B0604020202020204" pitchFamily="34" charset="0"/>
              </a:rPr>
              <a:t>.</a:t>
            </a:r>
            <a:endParaRPr lang="en-US" sz="2000" dirty="0" smtClean="0">
              <a:solidFill>
                <a:srgbClr val="333333"/>
              </a:solidFill>
              <a:latin typeface="Arial" panose="020B0604020202020204" pitchFamily="34" charset="0"/>
            </a:endParaRPr>
          </a:p>
          <a:p>
            <a:endParaRPr lang="ru-RU" sz="2000" dirty="0">
              <a:solidFill>
                <a:srgbClr val="333333"/>
              </a:solidFill>
              <a:latin typeface="Arial" panose="020B0604020202020204" pitchFamily="34" charset="0"/>
            </a:endParaRPr>
          </a:p>
          <a:p>
            <a:r>
              <a:rPr lang="ru-RU" sz="2000" dirty="0">
                <a:solidFill>
                  <a:srgbClr val="333333"/>
                </a:solidFill>
                <a:latin typeface="Arial" panose="020B0604020202020204" pitchFamily="34" charset="0"/>
              </a:rPr>
              <a:t>2. </a:t>
            </a:r>
            <a:r>
              <a:rPr lang="ru-RU" sz="2000" i="1" dirty="0">
                <a:solidFill>
                  <a:srgbClr val="333333"/>
                </a:solidFill>
                <a:latin typeface="Arial" panose="020B0604020202020204" pitchFamily="34" charset="0"/>
              </a:rPr>
              <a:t>Отсутствие прямого контакта</a:t>
            </a:r>
            <a:r>
              <a:rPr lang="ru-RU" sz="2000" dirty="0">
                <a:solidFill>
                  <a:srgbClr val="333333"/>
                </a:solidFill>
                <a:latin typeface="Arial" panose="020B0604020202020204" pitchFamily="34" charset="0"/>
              </a:rPr>
              <a:t> между преподавателем и слушателем. Во время обычных занятий преподаватель может делать записи на доске или </a:t>
            </a:r>
            <a:r>
              <a:rPr lang="ru-RU" sz="2000" dirty="0" err="1">
                <a:solidFill>
                  <a:srgbClr val="333333"/>
                </a:solidFill>
                <a:latin typeface="Arial" panose="020B0604020202020204" pitchFamily="34" charset="0"/>
              </a:rPr>
              <a:t>флипчарте</a:t>
            </a:r>
            <a:r>
              <a:rPr lang="ru-RU" sz="2000" dirty="0">
                <a:solidFill>
                  <a:srgbClr val="333333"/>
                </a:solidFill>
                <a:latin typeface="Arial" panose="020B0604020202020204" pitchFamily="34" charset="0"/>
              </a:rPr>
              <a:t>, чтобы детально объяснить тему. В лучшем случае преподаватель может показать написанное через камеру, но в итоге — потеря времени из-за скорости Интернета или других «барьеров</a:t>
            </a:r>
            <a:r>
              <a:rPr lang="ru-RU" sz="2000" dirty="0" smtClean="0">
                <a:solidFill>
                  <a:srgbClr val="333333"/>
                </a:solidFill>
                <a:latin typeface="Arial" panose="020B0604020202020204" pitchFamily="34" charset="0"/>
              </a:rPr>
              <a:t>».</a:t>
            </a:r>
            <a:endParaRPr lang="en-US" sz="2000" dirty="0" smtClean="0">
              <a:solidFill>
                <a:srgbClr val="333333"/>
              </a:solidFill>
              <a:latin typeface="Arial" panose="020B0604020202020204" pitchFamily="34" charset="0"/>
            </a:endParaRPr>
          </a:p>
          <a:p>
            <a:endParaRPr lang="ru-RU" sz="2000" dirty="0">
              <a:solidFill>
                <a:srgbClr val="333333"/>
              </a:solidFill>
              <a:latin typeface="Arial" panose="020B0604020202020204" pitchFamily="34" charset="0"/>
            </a:endParaRPr>
          </a:p>
          <a:p>
            <a:r>
              <a:rPr lang="ru-RU" sz="2000" dirty="0">
                <a:solidFill>
                  <a:srgbClr val="333333"/>
                </a:solidFill>
                <a:latin typeface="Arial" panose="020B0604020202020204" pitchFamily="34" charset="0"/>
              </a:rPr>
              <a:t>3. </a:t>
            </a:r>
            <a:r>
              <a:rPr lang="ru-RU" sz="2000" i="1" dirty="0">
                <a:solidFill>
                  <a:srgbClr val="333333"/>
                </a:solidFill>
                <a:latin typeface="Arial" panose="020B0604020202020204" pitchFamily="34" charset="0"/>
              </a:rPr>
              <a:t>Привязанность</a:t>
            </a:r>
            <a:r>
              <a:rPr lang="ru-RU" sz="2000" dirty="0">
                <a:solidFill>
                  <a:srgbClr val="333333"/>
                </a:solidFill>
                <a:latin typeface="Arial" panose="020B0604020202020204" pitchFamily="34" charset="0"/>
              </a:rPr>
              <a:t> к физической локации может влиять на эффективность обучения. Слушателям приходится сидеть час или два, смотря на экран ноутбука или компьютера, в результате чего может появиться утомляемость. Удаленное обучение также делает зависимым от технических средств.</a:t>
            </a:r>
            <a:endParaRPr lang="ru-RU" sz="2000" b="0" i="0" dirty="0">
              <a:solidFill>
                <a:srgbClr val="333333"/>
              </a:solidFill>
              <a:effectLst/>
              <a:latin typeface="Arial" panose="020B060402020202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176" y="264096"/>
            <a:ext cx="2600687" cy="2128788"/>
          </a:xfrm>
          <a:prstGeom prst="rect">
            <a:avLst/>
          </a:prstGeom>
        </p:spPr>
      </p:pic>
    </p:spTree>
    <p:extLst>
      <p:ext uri="{BB962C8B-B14F-4D97-AF65-F5344CB8AC3E}">
        <p14:creationId xmlns:p14="http://schemas.microsoft.com/office/powerpoint/2010/main" val="1582025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0" y="8689032"/>
            <a:ext cx="12529392" cy="912168"/>
          </a:xfrm>
          <a:prstGeom prst="homePlate">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8166F"/>
              </a:solidFill>
            </a:endParaRPr>
          </a:p>
        </p:txBody>
      </p:sp>
      <p:pic>
        <p:nvPicPr>
          <p:cNvPr id="16" name="Рисунок 15" descr="C:\Users\isataev\Downloads\830_oooo.plu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42" y="264096"/>
            <a:ext cx="1714500" cy="17145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48572" y="8883506"/>
            <a:ext cx="2232248" cy="523220"/>
          </a:xfrm>
          <a:prstGeom prst="rect">
            <a:avLst/>
          </a:prstGeom>
          <a:noFill/>
        </p:spPr>
        <p:txBody>
          <a:bodyPr wrap="square" rtlCol="0">
            <a:spAutoFit/>
          </a:bodyPr>
          <a:lstStyle/>
          <a:p>
            <a:r>
              <a:rPr lang="en-US" sz="2800" b="1" dirty="0" smtClean="0"/>
              <a:t>www.qmu.kz</a:t>
            </a:r>
            <a:endParaRPr lang="ru-RU" sz="2800" b="1" dirty="0"/>
          </a:p>
        </p:txBody>
      </p:sp>
      <p:pic>
        <p:nvPicPr>
          <p:cNvPr id="4098" name="Picture 2" descr="В период карантина широкую популярность получил образовательный ресурс moocs.kz,  разработанный КазН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14" y="1531280"/>
            <a:ext cx="9832418" cy="655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3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4858</TotalTime>
  <Words>190</Words>
  <Application>Microsoft Office PowerPoint</Application>
  <PresentationFormat>A3 (297x420 мм)</PresentationFormat>
  <Paragraphs>70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Презентация PowerPoint</vt:lpstr>
      <vt:lpstr>Презентация PowerPoint</vt:lpstr>
      <vt:lpstr>Презентация PowerPoint</vt:lpstr>
      <vt:lpstr>Преподаватели медицинских организаций образования  Студенты НАО «МУК»   Магистранты /пререквизит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кµрсетілімі</dc:title>
  <dc:creator>kafedra</dc:creator>
  <cp:lastModifiedBy>Кемелова Гульшат</cp:lastModifiedBy>
  <cp:revision>480</cp:revision>
  <cp:lastPrinted>2019-04-29T07:12:46Z</cp:lastPrinted>
  <dcterms:created xsi:type="dcterms:W3CDTF">2012-04-11T04:32:25Z</dcterms:created>
  <dcterms:modified xsi:type="dcterms:W3CDTF">2020-09-01T03:42:38Z</dcterms:modified>
</cp:coreProperties>
</file>